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3"/>
  </p:sldMasterIdLst>
  <p:notesMasterIdLst>
    <p:notesMasterId r:id="rId26"/>
  </p:notesMasterIdLst>
  <p:sldIdLst>
    <p:sldId id="333" r:id="rId4"/>
    <p:sldId id="332" r:id="rId5"/>
    <p:sldId id="335" r:id="rId6"/>
    <p:sldId id="311" r:id="rId7"/>
    <p:sldId id="312" r:id="rId8"/>
    <p:sldId id="314" r:id="rId9"/>
    <p:sldId id="345" r:id="rId10"/>
    <p:sldId id="315" r:id="rId11"/>
    <p:sldId id="316" r:id="rId12"/>
    <p:sldId id="317" r:id="rId13"/>
    <p:sldId id="318" r:id="rId14"/>
    <p:sldId id="319" r:id="rId15"/>
    <p:sldId id="320" r:id="rId16"/>
    <p:sldId id="338" r:id="rId17"/>
    <p:sldId id="339" r:id="rId18"/>
    <p:sldId id="340" r:id="rId19"/>
    <p:sldId id="341" r:id="rId20"/>
    <p:sldId id="325" r:id="rId21"/>
    <p:sldId id="326" r:id="rId22"/>
    <p:sldId id="344" r:id="rId23"/>
    <p:sldId id="328" r:id="rId24"/>
    <p:sldId id="329" r:id="rId25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00" autoAdjust="0"/>
    <p:restoredTop sz="94723" autoAdjust="0"/>
  </p:normalViewPr>
  <p:slideViewPr>
    <p:cSldViewPr snapToGrid="0">
      <p:cViewPr varScale="1">
        <p:scale>
          <a:sx n="128" d="100"/>
          <a:sy n="128" d="100"/>
        </p:scale>
        <p:origin x="9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DAC96E-1DC8-4EA3-9268-8EA7D1653612}" type="datetimeFigureOut">
              <a:rPr lang="fi-FI" smtClean="0"/>
              <a:t>27.1.2020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2D8B9A-264D-4165-A769-848A3FBDC0C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69275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tsikkodia" preserve="1" userDrawn="1">
  <p:cSld name="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23" y="4915763"/>
            <a:ext cx="1794727" cy="1615970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9939"/>
            <a:ext cx="5277610" cy="4701002"/>
          </a:xfrm>
          <a:custGeom>
            <a:avLst/>
            <a:gdLst>
              <a:gd name="connsiteX0" fmla="*/ 0 w 4611688"/>
              <a:gd name="connsiteY0" fmla="*/ 4691063 h 4691063"/>
              <a:gd name="connsiteX1" fmla="*/ 1152922 w 4611688"/>
              <a:gd name="connsiteY1" fmla="*/ 0 h 4691063"/>
              <a:gd name="connsiteX2" fmla="*/ 4611688 w 4611688"/>
              <a:gd name="connsiteY2" fmla="*/ 0 h 4691063"/>
              <a:gd name="connsiteX3" fmla="*/ 3458766 w 4611688"/>
              <a:gd name="connsiteY3" fmla="*/ 4691063 h 4691063"/>
              <a:gd name="connsiteX4" fmla="*/ 0 w 4611688"/>
              <a:gd name="connsiteY4" fmla="*/ 4691063 h 4691063"/>
              <a:gd name="connsiteX0" fmla="*/ 0 w 5277610"/>
              <a:gd name="connsiteY0" fmla="*/ 4701002 h 4701002"/>
              <a:gd name="connsiteX1" fmla="*/ 1152922 w 5277610"/>
              <a:gd name="connsiteY1" fmla="*/ 9939 h 4701002"/>
              <a:gd name="connsiteX2" fmla="*/ 5277610 w 5277610"/>
              <a:gd name="connsiteY2" fmla="*/ 0 h 4701002"/>
              <a:gd name="connsiteX3" fmla="*/ 3458766 w 5277610"/>
              <a:gd name="connsiteY3" fmla="*/ 4701002 h 4701002"/>
              <a:gd name="connsiteX4" fmla="*/ 0 w 5277610"/>
              <a:gd name="connsiteY4" fmla="*/ 4701002 h 4701002"/>
              <a:gd name="connsiteX0" fmla="*/ 0 w 5277610"/>
              <a:gd name="connsiteY0" fmla="*/ 4701002 h 4701002"/>
              <a:gd name="connsiteX1" fmla="*/ 9922 w 5277610"/>
              <a:gd name="connsiteY1" fmla="*/ 9939 h 4701002"/>
              <a:gd name="connsiteX2" fmla="*/ 5277610 w 5277610"/>
              <a:gd name="connsiteY2" fmla="*/ 0 h 4701002"/>
              <a:gd name="connsiteX3" fmla="*/ 3458766 w 5277610"/>
              <a:gd name="connsiteY3" fmla="*/ 4701002 h 4701002"/>
              <a:gd name="connsiteX4" fmla="*/ 0 w 5277610"/>
              <a:gd name="connsiteY4" fmla="*/ 4701002 h 4701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7610" h="4701002">
                <a:moveTo>
                  <a:pt x="0" y="4701002"/>
                </a:moveTo>
                <a:cubicBezTo>
                  <a:pt x="3307" y="3137314"/>
                  <a:pt x="6615" y="1573627"/>
                  <a:pt x="9922" y="9939"/>
                </a:cubicBezTo>
                <a:lnTo>
                  <a:pt x="5277610" y="0"/>
                </a:lnTo>
                <a:lnTo>
                  <a:pt x="3458766" y="4701002"/>
                </a:lnTo>
                <a:lnTo>
                  <a:pt x="0" y="470100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>
            <a:normAutofit/>
          </a:bodyPr>
          <a:lstStyle>
            <a:lvl1pPr marL="0" indent="0" algn="l">
              <a:buNone/>
              <a:defRPr sz="2000" baseline="0"/>
            </a:lvl1pPr>
          </a:lstStyle>
          <a:p>
            <a:r>
              <a:rPr lang="fi-FI" dirty="0"/>
              <a:t>Lisää 1. tämä kuva</a:t>
            </a:r>
            <a:br>
              <a:rPr lang="fi-FI" dirty="0"/>
            </a:br>
            <a:r>
              <a:rPr lang="fi-FI" dirty="0"/>
              <a:t>Kuvagalleriasta</a:t>
            </a:r>
            <a:br>
              <a:rPr lang="fi-FI" dirty="0"/>
            </a:br>
            <a:r>
              <a:rPr lang="fi-FI" dirty="0"/>
              <a:t>tai esim. omista tiedostoista</a:t>
            </a:r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593725" y="-795"/>
            <a:ext cx="5053400" cy="4691858"/>
          </a:xfrm>
          <a:custGeom>
            <a:avLst/>
            <a:gdLst>
              <a:gd name="connsiteX0" fmla="*/ 0 w 4611688"/>
              <a:gd name="connsiteY0" fmla="*/ 4691063 h 4691063"/>
              <a:gd name="connsiteX1" fmla="*/ 1152922 w 4611688"/>
              <a:gd name="connsiteY1" fmla="*/ 0 h 4691063"/>
              <a:gd name="connsiteX2" fmla="*/ 4611688 w 4611688"/>
              <a:gd name="connsiteY2" fmla="*/ 0 h 4691063"/>
              <a:gd name="connsiteX3" fmla="*/ 3458766 w 4611688"/>
              <a:gd name="connsiteY3" fmla="*/ 4691063 h 4691063"/>
              <a:gd name="connsiteX4" fmla="*/ 0 w 4611688"/>
              <a:gd name="connsiteY4" fmla="*/ 4691063 h 4691063"/>
              <a:gd name="connsiteX0" fmla="*/ 0 w 5277610"/>
              <a:gd name="connsiteY0" fmla="*/ 4701002 h 4701002"/>
              <a:gd name="connsiteX1" fmla="*/ 1152922 w 5277610"/>
              <a:gd name="connsiteY1" fmla="*/ 9939 h 4701002"/>
              <a:gd name="connsiteX2" fmla="*/ 5277610 w 5277610"/>
              <a:gd name="connsiteY2" fmla="*/ 0 h 4701002"/>
              <a:gd name="connsiteX3" fmla="*/ 3458766 w 5277610"/>
              <a:gd name="connsiteY3" fmla="*/ 4701002 h 4701002"/>
              <a:gd name="connsiteX4" fmla="*/ 0 w 5277610"/>
              <a:gd name="connsiteY4" fmla="*/ 4701002 h 4701002"/>
              <a:gd name="connsiteX0" fmla="*/ 0 w 5277610"/>
              <a:gd name="connsiteY0" fmla="*/ 4701002 h 4701002"/>
              <a:gd name="connsiteX1" fmla="*/ 9922 w 5277610"/>
              <a:gd name="connsiteY1" fmla="*/ 9939 h 4701002"/>
              <a:gd name="connsiteX2" fmla="*/ 5277610 w 5277610"/>
              <a:gd name="connsiteY2" fmla="*/ 0 h 4701002"/>
              <a:gd name="connsiteX3" fmla="*/ 3458766 w 5277610"/>
              <a:gd name="connsiteY3" fmla="*/ 4701002 h 4701002"/>
              <a:gd name="connsiteX4" fmla="*/ 0 w 5277610"/>
              <a:gd name="connsiteY4" fmla="*/ 4701002 h 4701002"/>
              <a:gd name="connsiteX0" fmla="*/ 0 w 7036836"/>
              <a:gd name="connsiteY0" fmla="*/ 4691063 h 4701002"/>
              <a:gd name="connsiteX1" fmla="*/ 1769148 w 7036836"/>
              <a:gd name="connsiteY1" fmla="*/ 9939 h 4701002"/>
              <a:gd name="connsiteX2" fmla="*/ 7036836 w 7036836"/>
              <a:gd name="connsiteY2" fmla="*/ 0 h 4701002"/>
              <a:gd name="connsiteX3" fmla="*/ 5217992 w 7036836"/>
              <a:gd name="connsiteY3" fmla="*/ 4701002 h 4701002"/>
              <a:gd name="connsiteX4" fmla="*/ 0 w 7036836"/>
              <a:gd name="connsiteY4" fmla="*/ 4691063 h 4701002"/>
              <a:gd name="connsiteX0" fmla="*/ 0 w 7036836"/>
              <a:gd name="connsiteY0" fmla="*/ 4691063 h 4701002"/>
              <a:gd name="connsiteX1" fmla="*/ 1769148 w 7036836"/>
              <a:gd name="connsiteY1" fmla="*/ 9939 h 4701002"/>
              <a:gd name="connsiteX2" fmla="*/ 7036836 w 7036836"/>
              <a:gd name="connsiteY2" fmla="*/ 0 h 4701002"/>
              <a:gd name="connsiteX3" fmla="*/ 5217992 w 7036836"/>
              <a:gd name="connsiteY3" fmla="*/ 4701002 h 4701002"/>
              <a:gd name="connsiteX4" fmla="*/ 0 w 7036836"/>
              <a:gd name="connsiteY4" fmla="*/ 4691063 h 4701002"/>
              <a:gd name="connsiteX0" fmla="*/ 0 w 7036836"/>
              <a:gd name="connsiteY0" fmla="*/ 4691063 h 4701002"/>
              <a:gd name="connsiteX1" fmla="*/ 1769148 w 7036836"/>
              <a:gd name="connsiteY1" fmla="*/ 9939 h 4701002"/>
              <a:gd name="connsiteX2" fmla="*/ 7036836 w 7036836"/>
              <a:gd name="connsiteY2" fmla="*/ 0 h 4701002"/>
              <a:gd name="connsiteX3" fmla="*/ 5217992 w 7036836"/>
              <a:gd name="connsiteY3" fmla="*/ 4701002 h 4701002"/>
              <a:gd name="connsiteX4" fmla="*/ 0 w 7036836"/>
              <a:gd name="connsiteY4" fmla="*/ 4691063 h 4701002"/>
              <a:gd name="connsiteX0" fmla="*/ 0 w 7064268"/>
              <a:gd name="connsiteY0" fmla="*/ 4691063 h 4701002"/>
              <a:gd name="connsiteX1" fmla="*/ 1796580 w 7064268"/>
              <a:gd name="connsiteY1" fmla="*/ 9939 h 4701002"/>
              <a:gd name="connsiteX2" fmla="*/ 7064268 w 7064268"/>
              <a:gd name="connsiteY2" fmla="*/ 0 h 4701002"/>
              <a:gd name="connsiteX3" fmla="*/ 5245424 w 7064268"/>
              <a:gd name="connsiteY3" fmla="*/ 4701002 h 4701002"/>
              <a:gd name="connsiteX4" fmla="*/ 0 w 7064268"/>
              <a:gd name="connsiteY4" fmla="*/ 4691063 h 4701002"/>
              <a:gd name="connsiteX0" fmla="*/ 0 w 7064268"/>
              <a:gd name="connsiteY0" fmla="*/ 4691063 h 4701002"/>
              <a:gd name="connsiteX1" fmla="*/ 1796580 w 7064268"/>
              <a:gd name="connsiteY1" fmla="*/ 9939 h 4701002"/>
              <a:gd name="connsiteX2" fmla="*/ 7064268 w 7064268"/>
              <a:gd name="connsiteY2" fmla="*/ 0 h 4701002"/>
              <a:gd name="connsiteX3" fmla="*/ 5245424 w 7064268"/>
              <a:gd name="connsiteY3" fmla="*/ 4701002 h 4701002"/>
              <a:gd name="connsiteX4" fmla="*/ 0 w 7064268"/>
              <a:gd name="connsiteY4" fmla="*/ 4691063 h 4701002"/>
              <a:gd name="connsiteX0" fmla="*/ 0 w 5245424"/>
              <a:gd name="connsiteY0" fmla="*/ 4691063 h 4701002"/>
              <a:gd name="connsiteX1" fmla="*/ 1796580 w 5245424"/>
              <a:gd name="connsiteY1" fmla="*/ 9939 h 4701002"/>
              <a:gd name="connsiteX2" fmla="*/ 3315228 w 5245424"/>
              <a:gd name="connsiteY2" fmla="*/ 0 h 4701002"/>
              <a:gd name="connsiteX3" fmla="*/ 5245424 w 5245424"/>
              <a:gd name="connsiteY3" fmla="*/ 4701002 h 4701002"/>
              <a:gd name="connsiteX4" fmla="*/ 0 w 5245424"/>
              <a:gd name="connsiteY4" fmla="*/ 4691063 h 4701002"/>
              <a:gd name="connsiteX0" fmla="*/ 0 w 5245424"/>
              <a:gd name="connsiteY0" fmla="*/ 4681919 h 4691858"/>
              <a:gd name="connsiteX1" fmla="*/ 1796580 w 5245424"/>
              <a:gd name="connsiteY1" fmla="*/ 795 h 4691858"/>
              <a:gd name="connsiteX2" fmla="*/ 3196356 w 5245424"/>
              <a:gd name="connsiteY2" fmla="*/ 0 h 4691858"/>
              <a:gd name="connsiteX3" fmla="*/ 5245424 w 5245424"/>
              <a:gd name="connsiteY3" fmla="*/ 4691858 h 4691858"/>
              <a:gd name="connsiteX4" fmla="*/ 0 w 5245424"/>
              <a:gd name="connsiteY4" fmla="*/ 4681919 h 4691858"/>
              <a:gd name="connsiteX0" fmla="*/ 0 w 5053400"/>
              <a:gd name="connsiteY0" fmla="*/ 4681919 h 4691858"/>
              <a:gd name="connsiteX1" fmla="*/ 1796580 w 5053400"/>
              <a:gd name="connsiteY1" fmla="*/ 795 h 4691858"/>
              <a:gd name="connsiteX2" fmla="*/ 3196356 w 5053400"/>
              <a:gd name="connsiteY2" fmla="*/ 0 h 4691858"/>
              <a:gd name="connsiteX3" fmla="*/ 5053400 w 5053400"/>
              <a:gd name="connsiteY3" fmla="*/ 4691858 h 4691858"/>
              <a:gd name="connsiteX4" fmla="*/ 0 w 5053400"/>
              <a:gd name="connsiteY4" fmla="*/ 4681919 h 4691858"/>
              <a:gd name="connsiteX0" fmla="*/ 0 w 5053400"/>
              <a:gd name="connsiteY0" fmla="*/ 4691063 h 4691858"/>
              <a:gd name="connsiteX1" fmla="*/ 1796580 w 5053400"/>
              <a:gd name="connsiteY1" fmla="*/ 795 h 4691858"/>
              <a:gd name="connsiteX2" fmla="*/ 3196356 w 5053400"/>
              <a:gd name="connsiteY2" fmla="*/ 0 h 4691858"/>
              <a:gd name="connsiteX3" fmla="*/ 5053400 w 5053400"/>
              <a:gd name="connsiteY3" fmla="*/ 4691858 h 4691858"/>
              <a:gd name="connsiteX4" fmla="*/ 0 w 5053400"/>
              <a:gd name="connsiteY4" fmla="*/ 4691063 h 4691858"/>
              <a:gd name="connsiteX0" fmla="*/ 0 w 5053400"/>
              <a:gd name="connsiteY0" fmla="*/ 4691063 h 4691858"/>
              <a:gd name="connsiteX1" fmla="*/ 1796580 w 5053400"/>
              <a:gd name="connsiteY1" fmla="*/ 795 h 4691858"/>
              <a:gd name="connsiteX2" fmla="*/ 3196356 w 5053400"/>
              <a:gd name="connsiteY2" fmla="*/ 0 h 4691858"/>
              <a:gd name="connsiteX3" fmla="*/ 5053400 w 5053400"/>
              <a:gd name="connsiteY3" fmla="*/ 4691858 h 4691858"/>
              <a:gd name="connsiteX4" fmla="*/ 0 w 5053400"/>
              <a:gd name="connsiteY4" fmla="*/ 4691063 h 4691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3400" h="4691858">
                <a:moveTo>
                  <a:pt x="0" y="4691063"/>
                </a:moveTo>
                <a:cubicBezTo>
                  <a:pt x="741983" y="2827611"/>
                  <a:pt x="1256560" y="1465091"/>
                  <a:pt x="1796580" y="795"/>
                </a:cubicBezTo>
                <a:lnTo>
                  <a:pt x="3196356" y="0"/>
                </a:lnTo>
                <a:lnTo>
                  <a:pt x="5053400" y="4691858"/>
                </a:lnTo>
                <a:lnTo>
                  <a:pt x="0" y="46910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r>
              <a:rPr lang="fi-FI" dirty="0"/>
              <a:t>Lisää 2. tämä kuva</a:t>
            </a:r>
            <a:br>
              <a:rPr lang="fi-FI" dirty="0"/>
            </a:br>
            <a:r>
              <a:rPr lang="fi-FI" dirty="0"/>
              <a:t>Kuvagalleriasta</a:t>
            </a:r>
            <a:br>
              <a:rPr lang="fi-FI" dirty="0"/>
            </a:br>
            <a:r>
              <a:rPr lang="fi-FI" dirty="0"/>
              <a:t>tai esim. omista tiedostoista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6924312" y="0"/>
            <a:ext cx="5267688" cy="4710146"/>
          </a:xfrm>
          <a:custGeom>
            <a:avLst/>
            <a:gdLst>
              <a:gd name="connsiteX0" fmla="*/ 0 w 4611688"/>
              <a:gd name="connsiteY0" fmla="*/ 4691063 h 4691063"/>
              <a:gd name="connsiteX1" fmla="*/ 1152922 w 4611688"/>
              <a:gd name="connsiteY1" fmla="*/ 0 h 4691063"/>
              <a:gd name="connsiteX2" fmla="*/ 4611688 w 4611688"/>
              <a:gd name="connsiteY2" fmla="*/ 0 h 4691063"/>
              <a:gd name="connsiteX3" fmla="*/ 3458766 w 4611688"/>
              <a:gd name="connsiteY3" fmla="*/ 4691063 h 4691063"/>
              <a:gd name="connsiteX4" fmla="*/ 0 w 4611688"/>
              <a:gd name="connsiteY4" fmla="*/ 4691063 h 4691063"/>
              <a:gd name="connsiteX0" fmla="*/ 0 w 5277610"/>
              <a:gd name="connsiteY0" fmla="*/ 4701002 h 4701002"/>
              <a:gd name="connsiteX1" fmla="*/ 1152922 w 5277610"/>
              <a:gd name="connsiteY1" fmla="*/ 9939 h 4701002"/>
              <a:gd name="connsiteX2" fmla="*/ 5277610 w 5277610"/>
              <a:gd name="connsiteY2" fmla="*/ 0 h 4701002"/>
              <a:gd name="connsiteX3" fmla="*/ 3458766 w 5277610"/>
              <a:gd name="connsiteY3" fmla="*/ 4701002 h 4701002"/>
              <a:gd name="connsiteX4" fmla="*/ 0 w 5277610"/>
              <a:gd name="connsiteY4" fmla="*/ 4701002 h 4701002"/>
              <a:gd name="connsiteX0" fmla="*/ 0 w 5277610"/>
              <a:gd name="connsiteY0" fmla="*/ 4701002 h 4701002"/>
              <a:gd name="connsiteX1" fmla="*/ 9922 w 5277610"/>
              <a:gd name="connsiteY1" fmla="*/ 9939 h 4701002"/>
              <a:gd name="connsiteX2" fmla="*/ 5277610 w 5277610"/>
              <a:gd name="connsiteY2" fmla="*/ 0 h 4701002"/>
              <a:gd name="connsiteX3" fmla="*/ 3458766 w 5277610"/>
              <a:gd name="connsiteY3" fmla="*/ 4701002 h 4701002"/>
              <a:gd name="connsiteX4" fmla="*/ 0 w 5277610"/>
              <a:gd name="connsiteY4" fmla="*/ 4701002 h 4701002"/>
              <a:gd name="connsiteX0" fmla="*/ 0 w 5277610"/>
              <a:gd name="connsiteY0" fmla="*/ 4701002 h 4710146"/>
              <a:gd name="connsiteX1" fmla="*/ 9922 w 5277610"/>
              <a:gd name="connsiteY1" fmla="*/ 9939 h 4710146"/>
              <a:gd name="connsiteX2" fmla="*/ 5277610 w 5277610"/>
              <a:gd name="connsiteY2" fmla="*/ 0 h 4710146"/>
              <a:gd name="connsiteX3" fmla="*/ 5260134 w 5277610"/>
              <a:gd name="connsiteY3" fmla="*/ 4710146 h 4710146"/>
              <a:gd name="connsiteX4" fmla="*/ 0 w 5277610"/>
              <a:gd name="connsiteY4" fmla="*/ 4701002 h 4710146"/>
              <a:gd name="connsiteX0" fmla="*/ 1846315 w 5267693"/>
              <a:gd name="connsiteY0" fmla="*/ 4701002 h 4710146"/>
              <a:gd name="connsiteX1" fmla="*/ 5 w 5267693"/>
              <a:gd name="connsiteY1" fmla="*/ 9939 h 4710146"/>
              <a:gd name="connsiteX2" fmla="*/ 5267693 w 5267693"/>
              <a:gd name="connsiteY2" fmla="*/ 0 h 4710146"/>
              <a:gd name="connsiteX3" fmla="*/ 5250217 w 5267693"/>
              <a:gd name="connsiteY3" fmla="*/ 4710146 h 4710146"/>
              <a:gd name="connsiteX4" fmla="*/ 1846315 w 5267693"/>
              <a:gd name="connsiteY4" fmla="*/ 4701002 h 4710146"/>
              <a:gd name="connsiteX0" fmla="*/ 1846316 w 5267694"/>
              <a:gd name="connsiteY0" fmla="*/ 4701002 h 4710146"/>
              <a:gd name="connsiteX1" fmla="*/ 6 w 5267694"/>
              <a:gd name="connsiteY1" fmla="*/ 9939 h 4710146"/>
              <a:gd name="connsiteX2" fmla="*/ 5267694 w 5267694"/>
              <a:gd name="connsiteY2" fmla="*/ 0 h 4710146"/>
              <a:gd name="connsiteX3" fmla="*/ 5250218 w 5267694"/>
              <a:gd name="connsiteY3" fmla="*/ 4710146 h 4710146"/>
              <a:gd name="connsiteX4" fmla="*/ 1846316 w 5267694"/>
              <a:gd name="connsiteY4" fmla="*/ 4701002 h 4710146"/>
              <a:gd name="connsiteX0" fmla="*/ 1846316 w 5267694"/>
              <a:gd name="connsiteY0" fmla="*/ 4701002 h 4710146"/>
              <a:gd name="connsiteX1" fmla="*/ 6 w 5267694"/>
              <a:gd name="connsiteY1" fmla="*/ 795 h 4710146"/>
              <a:gd name="connsiteX2" fmla="*/ 5267694 w 5267694"/>
              <a:gd name="connsiteY2" fmla="*/ 0 h 4710146"/>
              <a:gd name="connsiteX3" fmla="*/ 5250218 w 5267694"/>
              <a:gd name="connsiteY3" fmla="*/ 4710146 h 4710146"/>
              <a:gd name="connsiteX4" fmla="*/ 1846316 w 5267694"/>
              <a:gd name="connsiteY4" fmla="*/ 4701002 h 4710146"/>
              <a:gd name="connsiteX0" fmla="*/ 1846310 w 5267688"/>
              <a:gd name="connsiteY0" fmla="*/ 4701002 h 4710146"/>
              <a:gd name="connsiteX1" fmla="*/ 0 w 5267688"/>
              <a:gd name="connsiteY1" fmla="*/ 795 h 4710146"/>
              <a:gd name="connsiteX2" fmla="*/ 5267688 w 5267688"/>
              <a:gd name="connsiteY2" fmla="*/ 0 h 4710146"/>
              <a:gd name="connsiteX3" fmla="*/ 5250212 w 5267688"/>
              <a:gd name="connsiteY3" fmla="*/ 4710146 h 4710146"/>
              <a:gd name="connsiteX4" fmla="*/ 1846310 w 5267688"/>
              <a:gd name="connsiteY4" fmla="*/ 4701002 h 4710146"/>
              <a:gd name="connsiteX0" fmla="*/ 1873742 w 5267688"/>
              <a:gd name="connsiteY0" fmla="*/ 4710146 h 4710146"/>
              <a:gd name="connsiteX1" fmla="*/ 0 w 5267688"/>
              <a:gd name="connsiteY1" fmla="*/ 795 h 4710146"/>
              <a:gd name="connsiteX2" fmla="*/ 5267688 w 5267688"/>
              <a:gd name="connsiteY2" fmla="*/ 0 h 4710146"/>
              <a:gd name="connsiteX3" fmla="*/ 5250212 w 5267688"/>
              <a:gd name="connsiteY3" fmla="*/ 4710146 h 4710146"/>
              <a:gd name="connsiteX4" fmla="*/ 1873742 w 5267688"/>
              <a:gd name="connsiteY4" fmla="*/ 4710146 h 4710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7688" h="4710146">
                <a:moveTo>
                  <a:pt x="1873742" y="4710146"/>
                </a:moveTo>
                <a:cubicBezTo>
                  <a:pt x="1227825" y="3055018"/>
                  <a:pt x="645917" y="1601059"/>
                  <a:pt x="0" y="795"/>
                </a:cubicBezTo>
                <a:lnTo>
                  <a:pt x="5267688" y="0"/>
                </a:lnTo>
                <a:cubicBezTo>
                  <a:pt x="5261863" y="1570049"/>
                  <a:pt x="5256037" y="3140097"/>
                  <a:pt x="5250212" y="4710146"/>
                </a:cubicBezTo>
                <a:lnTo>
                  <a:pt x="1873742" y="47101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>
            <a:normAutofit/>
          </a:bodyPr>
          <a:lstStyle>
            <a:lvl1pPr marL="0" indent="0">
              <a:buFontTx/>
              <a:buNone/>
              <a:defRPr sz="2000"/>
            </a:lvl1pPr>
          </a:lstStyle>
          <a:p>
            <a:r>
              <a:rPr lang="fi-FI" dirty="0"/>
              <a:t>Lisää 3. tämä kuva </a:t>
            </a:r>
            <a:br>
              <a:rPr lang="fi-FI" dirty="0"/>
            </a:br>
            <a:r>
              <a:rPr lang="fi-FI" dirty="0"/>
              <a:t>Kuvagalleriasta</a:t>
            </a:r>
            <a:br>
              <a:rPr lang="fi-FI" dirty="0"/>
            </a:br>
            <a:r>
              <a:rPr lang="fi-FI" dirty="0"/>
              <a:t>tai esim. omista tiedostoista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tsikko 1"/>
          <p:cNvSpPr>
            <a:spLocks noGrp="1"/>
          </p:cNvSpPr>
          <p:nvPr>
            <p:ph type="ctrTitle"/>
          </p:nvPr>
        </p:nvSpPr>
        <p:spPr>
          <a:xfrm>
            <a:off x="2265770" y="5000877"/>
            <a:ext cx="9030880" cy="1297185"/>
          </a:xfrm>
        </p:spPr>
        <p:txBody>
          <a:bodyPr anchor="t">
            <a:normAutofit/>
          </a:bodyPr>
          <a:lstStyle>
            <a:lvl1pPr algn="l">
              <a:defRPr sz="4400" b="1"/>
            </a:lvl1pPr>
          </a:lstStyle>
          <a:p>
            <a:r>
              <a:rPr lang="fi-FI"/>
              <a:t>Muokkaa perustyyl. napsautt.</a:t>
            </a:r>
            <a:endParaRPr lang="fi-FI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4750017" y="6321116"/>
            <a:ext cx="17431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i-FI"/>
              <a:t>3.7.2019</a:t>
            </a:r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3862" y="6321116"/>
            <a:ext cx="24761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Pekka Rajala</a:t>
            </a:r>
            <a:endParaRPr lang="en-US" dirty="0"/>
          </a:p>
        </p:txBody>
      </p:sp>
      <p:sp>
        <p:nvSpPr>
          <p:cNvPr id="18" name="DConfidentiality">
            <a:extLst>
              <a:ext uri="{FF2B5EF4-FFF2-40B4-BE49-F238E27FC236}">
                <a16:creationId xmlns:a16="http://schemas.microsoft.com/office/drawing/2014/main" id="{4B964CBD-1E14-4B75-A614-71999FB674E4}"/>
              </a:ext>
            </a:extLst>
          </p:cNvPr>
          <p:cNvSpPr txBox="1">
            <a:spLocks/>
          </p:cNvSpPr>
          <p:nvPr userDrawn="1"/>
        </p:nvSpPr>
        <p:spPr>
          <a:xfrm>
            <a:off x="6523406" y="6308584"/>
            <a:ext cx="278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i-FI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DLevelofprotection">
            <a:extLst>
              <a:ext uri="{FF2B5EF4-FFF2-40B4-BE49-F238E27FC236}">
                <a16:creationId xmlns:a16="http://schemas.microsoft.com/office/drawing/2014/main" id="{25917711-D3ED-4E8C-BF82-DCF50F5F2EC2}"/>
              </a:ext>
            </a:extLst>
          </p:cNvPr>
          <p:cNvSpPr txBox="1">
            <a:spLocks/>
          </p:cNvSpPr>
          <p:nvPr userDrawn="1"/>
        </p:nvSpPr>
        <p:spPr>
          <a:xfrm>
            <a:off x="9539592" y="6146407"/>
            <a:ext cx="2403362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i-FI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DDecree">
            <a:extLst>
              <a:ext uri="{FF2B5EF4-FFF2-40B4-BE49-F238E27FC236}">
                <a16:creationId xmlns:a16="http://schemas.microsoft.com/office/drawing/2014/main" id="{F673B93A-115D-4F5C-A79F-A5F384FCDFC7}"/>
              </a:ext>
            </a:extLst>
          </p:cNvPr>
          <p:cNvSpPr txBox="1">
            <a:spLocks/>
          </p:cNvSpPr>
          <p:nvPr userDrawn="1"/>
        </p:nvSpPr>
        <p:spPr>
          <a:xfrm>
            <a:off x="9540000" y="6356098"/>
            <a:ext cx="2633844" cy="1979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i-FI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DSecrecy">
            <a:extLst>
              <a:ext uri="{FF2B5EF4-FFF2-40B4-BE49-F238E27FC236}">
                <a16:creationId xmlns:a16="http://schemas.microsoft.com/office/drawing/2014/main" id="{E04FEAB8-01C0-4796-B920-929F3D1A1E32}"/>
              </a:ext>
            </a:extLst>
          </p:cNvPr>
          <p:cNvSpPr txBox="1">
            <a:spLocks/>
          </p:cNvSpPr>
          <p:nvPr userDrawn="1"/>
        </p:nvSpPr>
        <p:spPr>
          <a:xfrm>
            <a:off x="9540000" y="6503588"/>
            <a:ext cx="2326280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i-FI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231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aaka_palkki_kuva_t_sininen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721475"/>
          </a:xfrm>
        </p:spPr>
        <p:txBody>
          <a:bodyPr wrap="none" tIns="1224000" anchor="t" anchorCtr="1"/>
          <a:lstStyle>
            <a:lvl1pPr marL="0" indent="0">
              <a:buFontTx/>
              <a:buNone/>
              <a:defRPr/>
            </a:lvl1pPr>
          </a:lstStyle>
          <a:p>
            <a:r>
              <a:rPr lang="fi-FI" dirty="0"/>
              <a:t>Lisää kuva </a:t>
            </a:r>
            <a:r>
              <a:rPr lang="fi-FI" dirty="0" err="1"/>
              <a:t>Kameleonin</a:t>
            </a:r>
            <a:r>
              <a:rPr lang="fi-FI" dirty="0"/>
              <a:t> Kuvagalleriasta </a:t>
            </a:r>
            <a:br>
              <a:rPr lang="fi-FI" dirty="0"/>
            </a:br>
            <a:r>
              <a:rPr lang="fi-FI" dirty="0"/>
              <a:t>tai esim. omista tiedostoista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2076397"/>
            <a:ext cx="12192000" cy="2526600"/>
          </a:xfrm>
          <a:solidFill>
            <a:srgbClr val="0463AF">
              <a:alpha val="75000"/>
            </a:srgbClr>
          </a:solidFill>
          <a:ln>
            <a:noFill/>
          </a:ln>
        </p:spPr>
        <p:txBody>
          <a:bodyPr lIns="864000" rIns="90000"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/>
              <a:t>Muokkaa perustyyl. napsautt.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691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aaka_palkki_kuva_lila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721475"/>
          </a:xfrm>
        </p:spPr>
        <p:txBody>
          <a:bodyPr wrap="none" tIns="1224000" anchor="t" anchorCtr="1"/>
          <a:lstStyle>
            <a:lvl1pPr marL="0" indent="0">
              <a:buFontTx/>
              <a:buNone/>
              <a:defRPr/>
            </a:lvl1pPr>
          </a:lstStyle>
          <a:p>
            <a:r>
              <a:rPr lang="fi-FI" dirty="0"/>
              <a:t>Lisää kuva </a:t>
            </a:r>
            <a:r>
              <a:rPr lang="fi-FI" dirty="0" err="1"/>
              <a:t>Kameleonin</a:t>
            </a:r>
            <a:r>
              <a:rPr lang="fi-FI" dirty="0"/>
              <a:t> Kuvagalleriasta </a:t>
            </a:r>
            <a:br>
              <a:rPr lang="fi-FI" dirty="0"/>
            </a:br>
            <a:r>
              <a:rPr lang="fi-FI" dirty="0"/>
              <a:t>tai esim. omista tiedostoista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2076397"/>
            <a:ext cx="12192000" cy="2526600"/>
          </a:xfrm>
          <a:solidFill>
            <a:srgbClr val="DD38F2">
              <a:alpha val="75000"/>
            </a:srgbClr>
          </a:solidFill>
          <a:ln>
            <a:noFill/>
          </a:ln>
        </p:spPr>
        <p:txBody>
          <a:bodyPr lIns="864000" rIns="90000"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/>
              <a:t>Muokkaa perustyyl. napsautt.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607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aaka_palkki_kuva_pinkki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721475"/>
          </a:xfrm>
        </p:spPr>
        <p:txBody>
          <a:bodyPr wrap="none" tIns="1224000" anchor="t" anchorCtr="1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fi-FI" dirty="0"/>
              <a:t>Lisää kuva </a:t>
            </a:r>
            <a:r>
              <a:rPr lang="fi-FI" dirty="0" err="1"/>
              <a:t>Kameleonin</a:t>
            </a:r>
            <a:r>
              <a:rPr lang="fi-FI" dirty="0"/>
              <a:t> Kuvagalleriasta </a:t>
            </a:r>
            <a:br>
              <a:rPr lang="fi-FI" dirty="0"/>
            </a:br>
            <a:r>
              <a:rPr lang="fi-FI" dirty="0"/>
              <a:t>tai esim. omista tiedostoista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2076397"/>
            <a:ext cx="12192000" cy="2526600"/>
          </a:xfrm>
          <a:solidFill>
            <a:srgbClr val="FF008F">
              <a:alpha val="75000"/>
            </a:srgbClr>
          </a:solidFill>
          <a:ln>
            <a:noFill/>
          </a:ln>
        </p:spPr>
        <p:txBody>
          <a:bodyPr lIns="864000" rIns="90000"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/>
              <a:t>Muokkaa perustyyl. napsautt.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70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aaka_palkki_kuva_oranssi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721475"/>
          </a:xfrm>
        </p:spPr>
        <p:txBody>
          <a:bodyPr wrap="none" tIns="1224000" anchor="t" anchorCtr="1"/>
          <a:lstStyle>
            <a:lvl1pPr marL="0" indent="0">
              <a:buFontTx/>
              <a:buNone/>
              <a:defRPr/>
            </a:lvl1pPr>
          </a:lstStyle>
          <a:p>
            <a:r>
              <a:rPr lang="fi-FI" dirty="0"/>
              <a:t>Lisää kuva </a:t>
            </a:r>
            <a:r>
              <a:rPr lang="fi-FI" dirty="0" err="1"/>
              <a:t>Kameleonin</a:t>
            </a:r>
            <a:r>
              <a:rPr lang="fi-FI" dirty="0"/>
              <a:t> Kuvagalleriasta </a:t>
            </a:r>
            <a:br>
              <a:rPr lang="fi-FI" dirty="0"/>
            </a:br>
            <a:r>
              <a:rPr lang="fi-FI" dirty="0"/>
              <a:t>tai esim. omista tiedostoista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2076397"/>
            <a:ext cx="12192000" cy="2526600"/>
          </a:xfrm>
          <a:solidFill>
            <a:srgbClr val="FF5100">
              <a:alpha val="75000"/>
            </a:srgbClr>
          </a:solidFill>
          <a:ln>
            <a:noFill/>
          </a:ln>
        </p:spPr>
        <p:txBody>
          <a:bodyPr lIns="864000" rIns="90000"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/>
              <a:t>Muokkaa perustyyl. napsautt.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3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pea_palkki_kuva_v_sininen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721475"/>
          </a:xfrm>
        </p:spPr>
        <p:txBody>
          <a:bodyPr wrap="none" tIns="1224000" anchor="t" anchorCtr="1"/>
          <a:lstStyle>
            <a:lvl1pPr marL="3960000" indent="0" algn="r">
              <a:buFontTx/>
              <a:buNone/>
              <a:defRPr/>
            </a:lvl1pPr>
          </a:lstStyle>
          <a:p>
            <a:r>
              <a:rPr lang="fi-FI" dirty="0"/>
              <a:t>Lisää kuva </a:t>
            </a:r>
            <a:r>
              <a:rPr lang="fi-FI" dirty="0" err="1"/>
              <a:t>Kameleonin</a:t>
            </a:r>
            <a:r>
              <a:rPr lang="fi-FI" dirty="0"/>
              <a:t> Kuvagalleriasta </a:t>
            </a:r>
            <a:br>
              <a:rPr lang="fi-FI" dirty="0"/>
            </a:br>
            <a:r>
              <a:rPr lang="fi-FI" dirty="0"/>
              <a:t>tai esim. omista tiedostoista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41374" y="-7409"/>
            <a:ext cx="3987800" cy="6737351"/>
          </a:xfrm>
          <a:solidFill>
            <a:srgbClr val="49C2F0">
              <a:alpha val="75000"/>
            </a:srgbClr>
          </a:solidFill>
          <a:ln>
            <a:noFill/>
          </a:ln>
        </p:spPr>
        <p:txBody>
          <a:bodyPr lIns="396000" tIns="1188000" rIns="396000" anchor="t" anchorCtr="0"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/>
              <a:t>Muokkaa perustyyl. napsautt.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838200" y="2702740"/>
            <a:ext cx="3990975" cy="3937773"/>
          </a:xfrm>
        </p:spPr>
        <p:txBody>
          <a:bodyPr lIns="396000" tIns="46800" rIns="396000" bIns="46800">
            <a:normAutofit/>
          </a:bodyPr>
          <a:lstStyle>
            <a:lvl1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895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ea_palkki_kuva_sininen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721475"/>
          </a:xfrm>
        </p:spPr>
        <p:txBody>
          <a:bodyPr wrap="none" tIns="1224000" anchor="t" anchorCtr="1"/>
          <a:lstStyle>
            <a:lvl1pPr marL="3960000" indent="0" algn="r">
              <a:buFontTx/>
              <a:buNone/>
              <a:defRPr/>
            </a:lvl1pPr>
          </a:lstStyle>
          <a:p>
            <a:r>
              <a:rPr lang="fi-FI" dirty="0"/>
              <a:t>Lisää kuva </a:t>
            </a:r>
            <a:r>
              <a:rPr lang="fi-FI" dirty="0" err="1"/>
              <a:t>Kameleonin</a:t>
            </a:r>
            <a:r>
              <a:rPr lang="fi-FI" dirty="0"/>
              <a:t> Kuvagalleriasta </a:t>
            </a:r>
            <a:br>
              <a:rPr lang="fi-FI" dirty="0"/>
            </a:br>
            <a:r>
              <a:rPr lang="fi-FI" dirty="0"/>
              <a:t>tai esim. omista tiedostoista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41374" y="-15876"/>
            <a:ext cx="3987800" cy="6737351"/>
          </a:xfrm>
          <a:solidFill>
            <a:srgbClr val="00B0CC">
              <a:alpha val="75000"/>
            </a:srgbClr>
          </a:solidFill>
          <a:ln>
            <a:noFill/>
          </a:ln>
        </p:spPr>
        <p:txBody>
          <a:bodyPr lIns="396000" tIns="1188000" rIns="396000" anchor="t" anchorCtr="0"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/>
              <a:t>Muokkaa perustyyl. napsautt.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838200" y="2702740"/>
            <a:ext cx="3990975" cy="3937773"/>
          </a:xfrm>
        </p:spPr>
        <p:txBody>
          <a:bodyPr lIns="396000" tIns="46800" rIns="396000" bIns="46800">
            <a:normAutofit/>
          </a:bodyPr>
          <a:lstStyle>
            <a:lvl1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096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ea_palkki_kuva_k_sininen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721475"/>
          </a:xfrm>
        </p:spPr>
        <p:txBody>
          <a:bodyPr wrap="none" tIns="1224000" anchor="t" anchorCtr="1"/>
          <a:lstStyle>
            <a:lvl1pPr marL="3960000" indent="0" algn="r">
              <a:buFontTx/>
              <a:buNone/>
              <a:defRPr/>
            </a:lvl1pPr>
          </a:lstStyle>
          <a:p>
            <a:r>
              <a:rPr lang="fi-FI" dirty="0"/>
              <a:t>Lisää kuva </a:t>
            </a:r>
            <a:r>
              <a:rPr lang="fi-FI" dirty="0" err="1"/>
              <a:t>Kameleonin</a:t>
            </a:r>
            <a:r>
              <a:rPr lang="fi-FI" dirty="0"/>
              <a:t> Kuvagalleriasta </a:t>
            </a:r>
            <a:br>
              <a:rPr lang="fi-FI" dirty="0"/>
            </a:br>
            <a:r>
              <a:rPr lang="fi-FI" dirty="0"/>
              <a:t>tai esim. omista tiedostoista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41374" y="-15876"/>
            <a:ext cx="3987800" cy="6737351"/>
          </a:xfrm>
          <a:solidFill>
            <a:srgbClr val="049BE2">
              <a:alpha val="75000"/>
            </a:srgbClr>
          </a:solidFill>
          <a:ln>
            <a:noFill/>
          </a:ln>
        </p:spPr>
        <p:txBody>
          <a:bodyPr lIns="396000" tIns="1188000" rIns="396000" anchor="t" anchorCtr="0"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/>
              <a:t>Muokkaa perustyyl. napsautt.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838200" y="2702740"/>
            <a:ext cx="3990975" cy="3937773"/>
          </a:xfrm>
        </p:spPr>
        <p:txBody>
          <a:bodyPr lIns="396000" tIns="46800" rIns="396000" bIns="46800">
            <a:normAutofit/>
          </a:bodyPr>
          <a:lstStyle>
            <a:lvl1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562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ea_palkki_kuva_t_sininen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721475"/>
          </a:xfrm>
        </p:spPr>
        <p:txBody>
          <a:bodyPr wrap="none" tIns="1224000" anchor="t" anchorCtr="1"/>
          <a:lstStyle>
            <a:lvl1pPr marL="3960000" indent="0" algn="r">
              <a:buFontTx/>
              <a:buNone/>
              <a:defRPr/>
            </a:lvl1pPr>
          </a:lstStyle>
          <a:p>
            <a:r>
              <a:rPr lang="fi-FI" dirty="0"/>
              <a:t>Lisää kuva </a:t>
            </a:r>
            <a:r>
              <a:rPr lang="fi-FI" dirty="0" err="1"/>
              <a:t>Kameleonin</a:t>
            </a:r>
            <a:r>
              <a:rPr lang="fi-FI" dirty="0"/>
              <a:t> Kuvagalleriasta </a:t>
            </a:r>
            <a:br>
              <a:rPr lang="fi-FI" dirty="0"/>
            </a:br>
            <a:r>
              <a:rPr lang="fi-FI" dirty="0"/>
              <a:t>tai esim. omista tiedostoista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41374" y="-15876"/>
            <a:ext cx="3987800" cy="6737351"/>
          </a:xfrm>
          <a:solidFill>
            <a:srgbClr val="0463AF">
              <a:alpha val="75000"/>
            </a:srgbClr>
          </a:solidFill>
          <a:ln>
            <a:noFill/>
          </a:ln>
        </p:spPr>
        <p:txBody>
          <a:bodyPr lIns="396000" tIns="1188000" rIns="396000" anchor="t" anchorCtr="0"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/>
              <a:t>Muokkaa perustyyl. napsautt.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838200" y="2702740"/>
            <a:ext cx="3990975" cy="3937773"/>
          </a:xfrm>
        </p:spPr>
        <p:txBody>
          <a:bodyPr lIns="396000" tIns="46800" rIns="396000" bIns="46800">
            <a:normAutofit/>
          </a:bodyPr>
          <a:lstStyle>
            <a:lvl1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221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ea_palkki_kuva_lila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721475"/>
          </a:xfrm>
        </p:spPr>
        <p:txBody>
          <a:bodyPr wrap="none" tIns="1224000" anchor="t" anchorCtr="1"/>
          <a:lstStyle>
            <a:lvl1pPr marL="3960000" indent="0" algn="r">
              <a:buFontTx/>
              <a:buNone/>
              <a:defRPr/>
            </a:lvl1pPr>
          </a:lstStyle>
          <a:p>
            <a:r>
              <a:rPr lang="fi-FI" dirty="0"/>
              <a:t>Lisää kuva </a:t>
            </a:r>
            <a:r>
              <a:rPr lang="fi-FI" dirty="0" err="1"/>
              <a:t>Kameleonin</a:t>
            </a:r>
            <a:r>
              <a:rPr lang="fi-FI" dirty="0"/>
              <a:t> Kuvagalleriasta </a:t>
            </a:r>
            <a:br>
              <a:rPr lang="fi-FI" dirty="0"/>
            </a:br>
            <a:r>
              <a:rPr lang="fi-FI" dirty="0"/>
              <a:t>tai esim. omista tiedostoista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41374" y="-15876"/>
            <a:ext cx="3987800" cy="6737351"/>
          </a:xfrm>
          <a:solidFill>
            <a:srgbClr val="DD38F2">
              <a:alpha val="75000"/>
            </a:srgbClr>
          </a:solidFill>
          <a:ln>
            <a:noFill/>
          </a:ln>
        </p:spPr>
        <p:txBody>
          <a:bodyPr lIns="396000" tIns="1188000" rIns="396000" anchor="t" anchorCtr="0"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/>
              <a:t>Muokkaa perustyyl. napsautt.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838200" y="2702740"/>
            <a:ext cx="3990975" cy="3937773"/>
          </a:xfrm>
        </p:spPr>
        <p:txBody>
          <a:bodyPr lIns="396000" tIns="46800" rIns="396000" bIns="46800">
            <a:normAutofit/>
          </a:bodyPr>
          <a:lstStyle>
            <a:lvl1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133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ea_palkki_kuva_pinkki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721475"/>
          </a:xfrm>
        </p:spPr>
        <p:txBody>
          <a:bodyPr wrap="none" tIns="1224000" anchor="t" anchorCtr="1"/>
          <a:lstStyle>
            <a:lvl1pPr marL="3960000" indent="0" algn="r">
              <a:buFontTx/>
              <a:buNone/>
              <a:defRPr/>
            </a:lvl1pPr>
          </a:lstStyle>
          <a:p>
            <a:r>
              <a:rPr lang="fi-FI" dirty="0"/>
              <a:t>Lisää kuva </a:t>
            </a:r>
            <a:r>
              <a:rPr lang="fi-FI" dirty="0" err="1"/>
              <a:t>Kameleonin</a:t>
            </a:r>
            <a:r>
              <a:rPr lang="fi-FI" dirty="0"/>
              <a:t> Kuvagalleriasta</a:t>
            </a:r>
            <a:br>
              <a:rPr lang="fi-FI" dirty="0"/>
            </a:br>
            <a:r>
              <a:rPr lang="fi-FI" dirty="0"/>
              <a:t>tai esim. omista tiedostoista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41374" y="-15876"/>
            <a:ext cx="3987800" cy="6737351"/>
          </a:xfrm>
          <a:solidFill>
            <a:srgbClr val="FF008F">
              <a:alpha val="75000"/>
            </a:srgbClr>
          </a:solidFill>
          <a:ln>
            <a:noFill/>
          </a:ln>
        </p:spPr>
        <p:txBody>
          <a:bodyPr lIns="396000" tIns="1188000" rIns="396000" anchor="t" anchorCtr="0"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/>
              <a:t>Muokkaa perustyyl. napsautt.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838200" y="2702740"/>
            <a:ext cx="3990975" cy="3937773"/>
          </a:xfrm>
        </p:spPr>
        <p:txBody>
          <a:bodyPr lIns="396000" tIns="46800" rIns="396000" bIns="46800">
            <a:normAutofit/>
          </a:bodyPr>
          <a:lstStyle>
            <a:lvl1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016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23" y="4915763"/>
            <a:ext cx="1794727" cy="161597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9939"/>
            <a:ext cx="12192000" cy="4720085"/>
          </a:xfrm>
          <a:custGeom>
            <a:avLst/>
            <a:gdLst>
              <a:gd name="connsiteX0" fmla="*/ 12192000 w 12192000"/>
              <a:gd name="connsiteY0" fmla="*/ 9939 h 4720085"/>
              <a:gd name="connsiteX1" fmla="*/ 12174524 w 12192000"/>
              <a:gd name="connsiteY1" fmla="*/ 4720085 h 4720085"/>
              <a:gd name="connsiteX2" fmla="*/ 8798054 w 12192000"/>
              <a:gd name="connsiteY2" fmla="*/ 4720085 h 4720085"/>
              <a:gd name="connsiteX3" fmla="*/ 6924312 w 12192000"/>
              <a:gd name="connsiteY3" fmla="*/ 10734 h 4720085"/>
              <a:gd name="connsiteX4" fmla="*/ 6790081 w 12192000"/>
              <a:gd name="connsiteY4" fmla="*/ 9144 h 4720085"/>
              <a:gd name="connsiteX5" fmla="*/ 8647125 w 12192000"/>
              <a:gd name="connsiteY5" fmla="*/ 4701002 h 4720085"/>
              <a:gd name="connsiteX6" fmla="*/ 3593725 w 12192000"/>
              <a:gd name="connsiteY6" fmla="*/ 4691063 h 4720085"/>
              <a:gd name="connsiteX7" fmla="*/ 5390305 w 12192000"/>
              <a:gd name="connsiteY7" fmla="*/ 9939 h 4720085"/>
              <a:gd name="connsiteX8" fmla="*/ 5277610 w 12192000"/>
              <a:gd name="connsiteY8" fmla="*/ 0 h 4720085"/>
              <a:gd name="connsiteX9" fmla="*/ 3458767 w 12192000"/>
              <a:gd name="connsiteY9" fmla="*/ 4701002 h 4720085"/>
              <a:gd name="connsiteX10" fmla="*/ 0 w 12192000"/>
              <a:gd name="connsiteY10" fmla="*/ 4701002 h 4720085"/>
              <a:gd name="connsiteX11" fmla="*/ 9922 w 12192000"/>
              <a:gd name="connsiteY11" fmla="*/ 9939 h 4720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4720085">
                <a:moveTo>
                  <a:pt x="12192000" y="9939"/>
                </a:moveTo>
                <a:cubicBezTo>
                  <a:pt x="12186175" y="1579988"/>
                  <a:pt x="12180349" y="3150036"/>
                  <a:pt x="12174524" y="4720085"/>
                </a:cubicBezTo>
                <a:lnTo>
                  <a:pt x="8798054" y="4720085"/>
                </a:lnTo>
                <a:cubicBezTo>
                  <a:pt x="8152137" y="3064957"/>
                  <a:pt x="7570229" y="1610998"/>
                  <a:pt x="6924312" y="10734"/>
                </a:cubicBezTo>
                <a:close/>
                <a:moveTo>
                  <a:pt x="6790081" y="9144"/>
                </a:moveTo>
                <a:lnTo>
                  <a:pt x="8647125" y="4701002"/>
                </a:lnTo>
                <a:lnTo>
                  <a:pt x="3593725" y="4691063"/>
                </a:lnTo>
                <a:cubicBezTo>
                  <a:pt x="4353996" y="2818467"/>
                  <a:pt x="4850285" y="1474235"/>
                  <a:pt x="5390305" y="9939"/>
                </a:cubicBezTo>
                <a:close/>
                <a:moveTo>
                  <a:pt x="5277610" y="0"/>
                </a:moveTo>
                <a:lnTo>
                  <a:pt x="3458767" y="4701002"/>
                </a:lnTo>
                <a:lnTo>
                  <a:pt x="0" y="4701002"/>
                </a:lnTo>
                <a:cubicBezTo>
                  <a:pt x="3307" y="3137314"/>
                  <a:pt x="6615" y="1573627"/>
                  <a:pt x="9922" y="993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 anchor="ctr" anchorCtr="1">
            <a:noAutofit/>
          </a:bodyPr>
          <a:lstStyle>
            <a:lvl1pPr marL="0" indent="0">
              <a:buFontTx/>
              <a:buNone/>
              <a:defRPr/>
            </a:lvl1pPr>
          </a:lstStyle>
          <a:p>
            <a:r>
              <a:rPr lang="fi-FI" dirty="0"/>
              <a:t>Lisää kuva </a:t>
            </a:r>
            <a:r>
              <a:rPr lang="fi-FI" dirty="0" err="1"/>
              <a:t>Kameleonin</a:t>
            </a:r>
            <a:br>
              <a:rPr lang="fi-FI" dirty="0"/>
            </a:br>
            <a:r>
              <a:rPr lang="fi-FI" dirty="0"/>
              <a:t>Kuvagalleriasta</a:t>
            </a:r>
            <a:br>
              <a:rPr lang="fi-FI" dirty="0"/>
            </a:br>
            <a:r>
              <a:rPr lang="fi-FI" dirty="0"/>
              <a:t>tai esim. omista tiedostoista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tsikko 1"/>
          <p:cNvSpPr>
            <a:spLocks noGrp="1"/>
          </p:cNvSpPr>
          <p:nvPr>
            <p:ph type="ctrTitle"/>
          </p:nvPr>
        </p:nvSpPr>
        <p:spPr>
          <a:xfrm>
            <a:off x="2265770" y="5000877"/>
            <a:ext cx="9030880" cy="1297185"/>
          </a:xfrm>
        </p:spPr>
        <p:txBody>
          <a:bodyPr anchor="t">
            <a:normAutofit/>
          </a:bodyPr>
          <a:lstStyle>
            <a:lvl1pPr algn="l">
              <a:defRPr sz="4400" b="1"/>
            </a:lvl1pPr>
          </a:lstStyle>
          <a:p>
            <a:r>
              <a:rPr lang="fi-FI"/>
              <a:t>Muokkaa perustyyl. napsautt.</a:t>
            </a:r>
            <a:endParaRPr lang="fi-FI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4750017" y="6321116"/>
            <a:ext cx="16507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i-FI"/>
              <a:t>3.7.2019</a:t>
            </a:r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3862" y="6321116"/>
            <a:ext cx="24761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Pekka Rajala</a:t>
            </a:r>
            <a:endParaRPr lang="en-US" dirty="0"/>
          </a:p>
        </p:txBody>
      </p:sp>
      <p:sp>
        <p:nvSpPr>
          <p:cNvPr id="11" name="DConfidentiality">
            <a:extLst>
              <a:ext uri="{FF2B5EF4-FFF2-40B4-BE49-F238E27FC236}">
                <a16:creationId xmlns:a16="http://schemas.microsoft.com/office/drawing/2014/main" id="{EEA14B14-60C4-4BB2-AAE3-DF41B480ACC8}"/>
              </a:ext>
            </a:extLst>
          </p:cNvPr>
          <p:cNvSpPr txBox="1">
            <a:spLocks/>
          </p:cNvSpPr>
          <p:nvPr userDrawn="1"/>
        </p:nvSpPr>
        <p:spPr>
          <a:xfrm>
            <a:off x="6523406" y="6308584"/>
            <a:ext cx="2785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i-FI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DLevelofprotection">
            <a:extLst>
              <a:ext uri="{FF2B5EF4-FFF2-40B4-BE49-F238E27FC236}">
                <a16:creationId xmlns:a16="http://schemas.microsoft.com/office/drawing/2014/main" id="{5DD3C21F-DA3E-4BE7-AAC4-310C4E77212E}"/>
              </a:ext>
            </a:extLst>
          </p:cNvPr>
          <p:cNvSpPr txBox="1">
            <a:spLocks/>
          </p:cNvSpPr>
          <p:nvPr userDrawn="1"/>
        </p:nvSpPr>
        <p:spPr>
          <a:xfrm>
            <a:off x="9539592" y="6146407"/>
            <a:ext cx="2403362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i-FI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DDecree">
            <a:extLst>
              <a:ext uri="{FF2B5EF4-FFF2-40B4-BE49-F238E27FC236}">
                <a16:creationId xmlns:a16="http://schemas.microsoft.com/office/drawing/2014/main" id="{E78352A8-ED6D-4F6E-BFE7-FD1EC319D79A}"/>
              </a:ext>
            </a:extLst>
          </p:cNvPr>
          <p:cNvSpPr txBox="1">
            <a:spLocks/>
          </p:cNvSpPr>
          <p:nvPr userDrawn="1"/>
        </p:nvSpPr>
        <p:spPr>
          <a:xfrm>
            <a:off x="9540000" y="6356098"/>
            <a:ext cx="2633844" cy="1979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i-FI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DSecrecy">
            <a:extLst>
              <a:ext uri="{FF2B5EF4-FFF2-40B4-BE49-F238E27FC236}">
                <a16:creationId xmlns:a16="http://schemas.microsoft.com/office/drawing/2014/main" id="{8E73515E-696E-4CE4-8D36-10D1C0A0DD9C}"/>
              </a:ext>
            </a:extLst>
          </p:cNvPr>
          <p:cNvSpPr txBox="1">
            <a:spLocks/>
          </p:cNvSpPr>
          <p:nvPr userDrawn="1"/>
        </p:nvSpPr>
        <p:spPr>
          <a:xfrm>
            <a:off x="9540000" y="6503588"/>
            <a:ext cx="2326280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i-FI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6022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ea_palkki_kuva_oranssi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721475"/>
          </a:xfrm>
        </p:spPr>
        <p:txBody>
          <a:bodyPr wrap="none" tIns="1224000" anchor="t" anchorCtr="1"/>
          <a:lstStyle>
            <a:lvl1pPr marL="3960000" indent="0" algn="r">
              <a:buFontTx/>
              <a:buNone/>
              <a:defRPr/>
            </a:lvl1pPr>
          </a:lstStyle>
          <a:p>
            <a:r>
              <a:rPr lang="fi-FI" dirty="0"/>
              <a:t>Lisää kuva </a:t>
            </a:r>
            <a:r>
              <a:rPr lang="fi-FI" dirty="0" err="1"/>
              <a:t>Kameleonin</a:t>
            </a:r>
            <a:r>
              <a:rPr lang="fi-FI" dirty="0"/>
              <a:t> Kuvagalleriasta </a:t>
            </a:r>
            <a:br>
              <a:rPr lang="fi-FI" dirty="0"/>
            </a:br>
            <a:r>
              <a:rPr lang="fi-FI" dirty="0"/>
              <a:t>tai esim. omista tiedostoista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3486" y="0"/>
            <a:ext cx="3987800" cy="6737351"/>
          </a:xfrm>
          <a:solidFill>
            <a:srgbClr val="FF5100">
              <a:alpha val="75000"/>
            </a:srgbClr>
          </a:solidFill>
          <a:ln>
            <a:noFill/>
          </a:ln>
        </p:spPr>
        <p:txBody>
          <a:bodyPr lIns="396000" tIns="1188000" rIns="396000" anchor="t" anchorCtr="0"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/>
              <a:t>Muokkaa perustyyl. napsautt.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838200" y="2702740"/>
            <a:ext cx="3990975" cy="3937773"/>
          </a:xfrm>
        </p:spPr>
        <p:txBody>
          <a:bodyPr lIns="396000" tIns="46800" rIns="396000" bIns="46800">
            <a:normAutofit/>
          </a:bodyPr>
          <a:lstStyle>
            <a:lvl1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277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vea_palkki_kuva_v_sininen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5155670" y="0"/>
            <a:ext cx="7036330" cy="6721475"/>
          </a:xfrm>
        </p:spPr>
        <p:txBody>
          <a:bodyPr wrap="none" tIns="1224000" anchor="t" anchorCtr="1"/>
          <a:lstStyle>
            <a:lvl1pPr marL="0" indent="0" algn="r">
              <a:buFontTx/>
              <a:buNone/>
              <a:defRPr/>
            </a:lvl1pPr>
          </a:lstStyle>
          <a:p>
            <a:r>
              <a:rPr lang="fi-FI" dirty="0"/>
              <a:t>Lisää kuva </a:t>
            </a:r>
            <a:r>
              <a:rPr lang="fi-FI" dirty="0" err="1"/>
              <a:t>Kameleonin</a:t>
            </a:r>
            <a:r>
              <a:rPr lang="fi-FI" dirty="0"/>
              <a:t> Kuvagalleriasta </a:t>
            </a:r>
            <a:br>
              <a:rPr lang="fi-FI" dirty="0"/>
            </a:br>
            <a:r>
              <a:rPr lang="fi-FI" dirty="0"/>
              <a:t>tai esim. omista tiedostoista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0" y="-15875"/>
            <a:ext cx="5155670" cy="6737350"/>
          </a:xfrm>
          <a:solidFill>
            <a:srgbClr val="49C2F0"/>
          </a:solidFill>
        </p:spPr>
        <p:txBody>
          <a:bodyPr lIns="396000" tIns="1188000" rIns="396000" bIns="46800"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798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vea_palkki_kuva_sininen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5155670" y="0"/>
            <a:ext cx="7036330" cy="6721475"/>
          </a:xfrm>
        </p:spPr>
        <p:txBody>
          <a:bodyPr wrap="none" tIns="1224000" anchor="t" anchorCtr="1"/>
          <a:lstStyle>
            <a:lvl1pPr marL="0" indent="0" algn="r">
              <a:buFontTx/>
              <a:buNone/>
              <a:defRPr/>
            </a:lvl1pPr>
          </a:lstStyle>
          <a:p>
            <a:r>
              <a:rPr lang="fi-FI" dirty="0"/>
              <a:t>Lisää kuva </a:t>
            </a:r>
            <a:r>
              <a:rPr lang="fi-FI" dirty="0" err="1"/>
              <a:t>Kameleonin</a:t>
            </a:r>
            <a:r>
              <a:rPr lang="fi-FI" dirty="0"/>
              <a:t> Kuvagalleriasta </a:t>
            </a:r>
            <a:br>
              <a:rPr lang="fi-FI" dirty="0"/>
            </a:br>
            <a:r>
              <a:rPr lang="fi-FI" dirty="0"/>
              <a:t>tai esim. omista tiedostoista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0" y="-15875"/>
            <a:ext cx="5155670" cy="6737350"/>
          </a:xfrm>
          <a:solidFill>
            <a:srgbClr val="00B0CC"/>
          </a:solidFill>
        </p:spPr>
        <p:txBody>
          <a:bodyPr lIns="396000" tIns="1188000" rIns="396000" bIns="46800"/>
          <a:lstStyle>
            <a:lvl1pPr marL="0" indent="0">
              <a:buFontTx/>
              <a:buNone/>
              <a:defRPr sz="3600" b="1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971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vea_palkki_kuva_k_sininen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5155670" y="0"/>
            <a:ext cx="7036330" cy="6721475"/>
          </a:xfrm>
        </p:spPr>
        <p:txBody>
          <a:bodyPr wrap="none" tIns="1224000" anchor="t" anchorCtr="1"/>
          <a:lstStyle>
            <a:lvl1pPr marL="0" indent="0" algn="r">
              <a:buFontTx/>
              <a:buNone/>
              <a:defRPr/>
            </a:lvl1pPr>
          </a:lstStyle>
          <a:p>
            <a:r>
              <a:rPr lang="fi-FI" dirty="0"/>
              <a:t>Lisää kuva </a:t>
            </a:r>
            <a:r>
              <a:rPr lang="fi-FI" dirty="0" err="1"/>
              <a:t>Kameleonin</a:t>
            </a:r>
            <a:r>
              <a:rPr lang="fi-FI" dirty="0"/>
              <a:t> Kuvagalleriasta </a:t>
            </a:r>
            <a:br>
              <a:rPr lang="fi-FI" dirty="0"/>
            </a:br>
            <a:r>
              <a:rPr lang="fi-FI" dirty="0"/>
              <a:t>tai esim. omista tiedostoista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0" y="-15875"/>
            <a:ext cx="5155670" cy="6737350"/>
          </a:xfrm>
          <a:solidFill>
            <a:srgbClr val="049BE2"/>
          </a:solidFill>
        </p:spPr>
        <p:txBody>
          <a:bodyPr lIns="396000" tIns="1188000" rIns="396000" bIns="46800"/>
          <a:lstStyle>
            <a:lvl1pPr marL="0" indent="0">
              <a:buFontTx/>
              <a:buNone/>
              <a:defRPr sz="3600" b="1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801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vea_palkki_kuva_t_sininen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5155670" y="0"/>
            <a:ext cx="7036330" cy="6721475"/>
          </a:xfrm>
        </p:spPr>
        <p:txBody>
          <a:bodyPr wrap="none" tIns="1224000" anchor="t" anchorCtr="1"/>
          <a:lstStyle>
            <a:lvl1pPr marL="0" indent="0" algn="r">
              <a:buFontTx/>
              <a:buNone/>
              <a:defRPr/>
            </a:lvl1pPr>
          </a:lstStyle>
          <a:p>
            <a:r>
              <a:rPr lang="fi-FI" dirty="0"/>
              <a:t>Lisää kuva </a:t>
            </a:r>
            <a:r>
              <a:rPr lang="fi-FI" dirty="0" err="1"/>
              <a:t>Kameleonin</a:t>
            </a:r>
            <a:r>
              <a:rPr lang="fi-FI" dirty="0"/>
              <a:t> Kuvagalleriasta </a:t>
            </a:r>
            <a:br>
              <a:rPr lang="fi-FI" dirty="0"/>
            </a:br>
            <a:r>
              <a:rPr lang="fi-FI" dirty="0"/>
              <a:t>tai esim. omista tiedostoista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0" y="-15875"/>
            <a:ext cx="5155670" cy="6737350"/>
          </a:xfrm>
          <a:solidFill>
            <a:srgbClr val="0463AF"/>
          </a:solidFill>
        </p:spPr>
        <p:txBody>
          <a:bodyPr lIns="396000" tIns="1188000" rIns="396000" bIns="46800"/>
          <a:lstStyle>
            <a:lvl1pPr marL="0" indent="0">
              <a:buFontTx/>
              <a:buNone/>
              <a:defRPr sz="3600" b="1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55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vea_palkki_kuva_lila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0" y="-15875"/>
            <a:ext cx="5155670" cy="6737350"/>
          </a:xfrm>
          <a:solidFill>
            <a:srgbClr val="DD38F2"/>
          </a:solidFill>
        </p:spPr>
        <p:txBody>
          <a:bodyPr lIns="396000" tIns="1188000" rIns="396000" bIns="46800"/>
          <a:lstStyle>
            <a:lvl1pPr marL="0" indent="0">
              <a:buFontTx/>
              <a:buNone/>
              <a:defRPr sz="3600" b="1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5155670" y="0"/>
            <a:ext cx="7036330" cy="6721475"/>
          </a:xfrm>
        </p:spPr>
        <p:txBody>
          <a:bodyPr wrap="none" tIns="1224000" anchor="t" anchorCtr="1"/>
          <a:lstStyle>
            <a:lvl1pPr marL="0" indent="0" algn="r">
              <a:buFontTx/>
              <a:buNone/>
              <a:defRPr/>
            </a:lvl1pPr>
          </a:lstStyle>
          <a:p>
            <a:r>
              <a:rPr lang="fi-FI" dirty="0"/>
              <a:t>Lisää kuva </a:t>
            </a:r>
            <a:r>
              <a:rPr lang="fi-FI" dirty="0" err="1"/>
              <a:t>Kameleonin</a:t>
            </a:r>
            <a:r>
              <a:rPr lang="fi-FI" dirty="0"/>
              <a:t> Kuvagalleriasta </a:t>
            </a:r>
            <a:br>
              <a:rPr lang="fi-FI" dirty="0"/>
            </a:br>
            <a:r>
              <a:rPr lang="fi-FI" dirty="0"/>
              <a:t>tai esim. omista tiedostoista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60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vea_palkki_kuva_keltainen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0" y="-15875"/>
            <a:ext cx="5155670" cy="6737350"/>
          </a:xfrm>
          <a:solidFill>
            <a:srgbClr val="FFC300"/>
          </a:solidFill>
        </p:spPr>
        <p:txBody>
          <a:bodyPr lIns="396000" tIns="1188000" rIns="396000" bIns="46800"/>
          <a:lstStyle>
            <a:lvl1pPr marL="0" indent="0">
              <a:buFontTx/>
              <a:buNone/>
              <a:defRPr sz="3600" b="1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5155670" y="0"/>
            <a:ext cx="7036330" cy="6721475"/>
          </a:xfrm>
        </p:spPr>
        <p:txBody>
          <a:bodyPr wrap="none" tIns="1224000" anchor="t" anchorCtr="1"/>
          <a:lstStyle>
            <a:lvl1pPr marL="0" indent="0" algn="r">
              <a:buFontTx/>
              <a:buNone/>
              <a:defRPr/>
            </a:lvl1pPr>
          </a:lstStyle>
          <a:p>
            <a:r>
              <a:rPr lang="fi-FI" dirty="0"/>
              <a:t>Lisää kuva </a:t>
            </a:r>
            <a:r>
              <a:rPr lang="fi-FI" dirty="0" err="1"/>
              <a:t>Kameleonin</a:t>
            </a:r>
            <a:r>
              <a:rPr lang="fi-FI" dirty="0"/>
              <a:t> Kuvagalleriasta </a:t>
            </a:r>
            <a:br>
              <a:rPr lang="fi-FI" dirty="0"/>
            </a:br>
            <a:r>
              <a:rPr lang="fi-FI" dirty="0"/>
              <a:t>tai esim. omista tiedostoista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37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vea_palkki_kuva_vihreä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0" y="-15875"/>
            <a:ext cx="5155670" cy="6737350"/>
          </a:xfrm>
          <a:solidFill>
            <a:srgbClr val="8DCB6D"/>
          </a:solidFill>
        </p:spPr>
        <p:txBody>
          <a:bodyPr lIns="396000" tIns="1188000" rIns="396000" bIns="46800"/>
          <a:lstStyle>
            <a:lvl1pPr marL="0" indent="0">
              <a:buFontTx/>
              <a:buNone/>
              <a:defRPr sz="3600" b="1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5155670" y="0"/>
            <a:ext cx="7036330" cy="6721475"/>
          </a:xfrm>
        </p:spPr>
        <p:txBody>
          <a:bodyPr wrap="none" tIns="1224000" anchor="t" anchorCtr="1"/>
          <a:lstStyle>
            <a:lvl1pPr marL="0" indent="0" algn="r">
              <a:buFontTx/>
              <a:buNone/>
              <a:defRPr/>
            </a:lvl1pPr>
          </a:lstStyle>
          <a:p>
            <a:r>
              <a:rPr lang="fi-FI" dirty="0"/>
              <a:t>Lisää kuva </a:t>
            </a:r>
            <a:r>
              <a:rPr lang="fi-FI" dirty="0" err="1"/>
              <a:t>Kameleonin</a:t>
            </a:r>
            <a:r>
              <a:rPr lang="fi-FI" dirty="0"/>
              <a:t> Kuvagalleriasta </a:t>
            </a:r>
            <a:br>
              <a:rPr lang="fi-FI" dirty="0"/>
            </a:br>
            <a:r>
              <a:rPr lang="fi-FI" dirty="0"/>
              <a:t>tai esim. omista tiedostoista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382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vea_palkki_kuva_pinkki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0" y="-15875"/>
            <a:ext cx="5155670" cy="6737350"/>
          </a:xfrm>
          <a:solidFill>
            <a:srgbClr val="FF008F"/>
          </a:solidFill>
        </p:spPr>
        <p:txBody>
          <a:bodyPr lIns="396000" tIns="1188000" rIns="396000" bIns="46800"/>
          <a:lstStyle>
            <a:lvl1pPr marL="0" indent="0">
              <a:buFontTx/>
              <a:buNone/>
              <a:defRPr sz="3600" b="1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5155670" y="0"/>
            <a:ext cx="7036330" cy="6721475"/>
          </a:xfrm>
        </p:spPr>
        <p:txBody>
          <a:bodyPr wrap="none" tIns="1224000" anchor="t" anchorCtr="1"/>
          <a:lstStyle>
            <a:lvl1pPr marL="0" indent="0" algn="r">
              <a:buFontTx/>
              <a:buNone/>
              <a:defRPr/>
            </a:lvl1pPr>
          </a:lstStyle>
          <a:p>
            <a:r>
              <a:rPr lang="fi-FI" dirty="0"/>
              <a:t>Lisää kuva </a:t>
            </a:r>
            <a:r>
              <a:rPr lang="fi-FI" dirty="0" err="1"/>
              <a:t>Kameleonin</a:t>
            </a:r>
            <a:r>
              <a:rPr lang="fi-FI" dirty="0"/>
              <a:t> Kuvagalleriasta </a:t>
            </a:r>
            <a:br>
              <a:rPr lang="fi-FI" dirty="0"/>
            </a:br>
            <a:r>
              <a:rPr lang="fi-FI" dirty="0"/>
              <a:t>tai esim. omista tiedostoista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688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vea_palkki_kuva_oranssi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0" y="-15875"/>
            <a:ext cx="5155670" cy="6737350"/>
          </a:xfrm>
          <a:solidFill>
            <a:srgbClr val="FF5100"/>
          </a:solidFill>
        </p:spPr>
        <p:txBody>
          <a:bodyPr lIns="396000" tIns="1188000" rIns="396000" bIns="46800"/>
          <a:lstStyle>
            <a:lvl1pPr marL="0" indent="0">
              <a:buFontTx/>
              <a:buNone/>
              <a:defRPr sz="3600" b="1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5155670" y="0"/>
            <a:ext cx="7036330" cy="6721475"/>
          </a:xfrm>
        </p:spPr>
        <p:txBody>
          <a:bodyPr wrap="none" tIns="1224000" anchor="t" anchorCtr="1"/>
          <a:lstStyle>
            <a:lvl1pPr marL="0" indent="0" algn="r">
              <a:buFontTx/>
              <a:buNone/>
              <a:defRPr/>
            </a:lvl1pPr>
          </a:lstStyle>
          <a:p>
            <a:r>
              <a:rPr lang="fi-FI" dirty="0"/>
              <a:t>Lisää kuva </a:t>
            </a:r>
            <a:r>
              <a:rPr lang="fi-FI" dirty="0" err="1"/>
              <a:t>Kameleonin</a:t>
            </a:r>
            <a:r>
              <a:rPr lang="fi-FI" dirty="0"/>
              <a:t> Kuvagalleriasta </a:t>
            </a:r>
            <a:br>
              <a:rPr lang="fi-FI" dirty="0"/>
            </a:br>
            <a:r>
              <a:rPr lang="fi-FI" dirty="0"/>
              <a:t>tai esim. omista tiedostoista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100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23" y="4807430"/>
            <a:ext cx="1794727" cy="1615970"/>
          </a:xfrm>
          <a:prstGeom prst="rect">
            <a:avLst/>
          </a:prstGeom>
        </p:spPr>
      </p:pic>
      <p:sp>
        <p:nvSpPr>
          <p:cNvPr id="10" name="Text Placeholder 27"/>
          <p:cNvSpPr>
            <a:spLocks noGrp="1"/>
          </p:cNvSpPr>
          <p:nvPr>
            <p:ph type="body" sz="quarter" idx="11"/>
          </p:nvPr>
        </p:nvSpPr>
        <p:spPr>
          <a:xfrm>
            <a:off x="623888" y="752474"/>
            <a:ext cx="3919537" cy="4054955"/>
          </a:xfrm>
        </p:spPr>
        <p:txBody>
          <a:bodyPr/>
          <a:lstStyle>
            <a:lvl1pPr marL="0" indent="0">
              <a:buFontTx/>
              <a:buNone/>
              <a:defRPr b="1" i="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FontTx/>
              <a:buNone/>
              <a:defRPr b="0" i="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Exo 2" charset="0"/>
                <a:ea typeface="Exo 2" charset="0"/>
                <a:cs typeface="Exo 2" charset="0"/>
              </a:defRPr>
            </a:lvl3pPr>
            <a:lvl4pPr>
              <a:defRPr>
                <a:latin typeface="Exo 2" charset="0"/>
                <a:ea typeface="Exo 2" charset="0"/>
                <a:cs typeface="Exo 2" charset="0"/>
              </a:defRPr>
            </a:lvl4pPr>
            <a:lvl5pPr>
              <a:defRPr>
                <a:latin typeface="Exo 2" charset="0"/>
                <a:ea typeface="Exo 2" charset="0"/>
                <a:cs typeface="Exo 2" charset="0"/>
              </a:defRPr>
            </a:lvl5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433135" y="0"/>
            <a:ext cx="6758866" cy="673735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 anchor="ctr" anchorCtr="1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n>
                  <a:noFill/>
                </a:ln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fi-FI" dirty="0"/>
              <a:t>Lisää kuva </a:t>
            </a:r>
            <a:r>
              <a:rPr lang="fi-FI" dirty="0" err="1"/>
              <a:t>Kameleonin</a:t>
            </a:r>
            <a:br>
              <a:rPr lang="fi-FI" dirty="0"/>
            </a:br>
            <a:r>
              <a:rPr lang="fi-FI" dirty="0"/>
              <a:t>Kuvagalleriasta</a:t>
            </a:r>
            <a:br>
              <a:rPr lang="fi-FI" dirty="0"/>
            </a:br>
            <a:r>
              <a:rPr lang="fi-FI" dirty="0"/>
              <a:t>tai esim. omista tiedostoista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626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vea_palkki_v_sin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0" y="-15875"/>
            <a:ext cx="5155670" cy="6737350"/>
          </a:xfrm>
          <a:solidFill>
            <a:srgbClr val="49C2F0"/>
          </a:solidFill>
        </p:spPr>
        <p:txBody>
          <a:bodyPr lIns="396000" tIns="1188000" rIns="396000" bIns="46800"/>
          <a:lstStyle>
            <a:lvl1pPr marL="0" indent="0">
              <a:buFontTx/>
              <a:buNone/>
              <a:defRPr sz="3600" b="1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156200" y="-15875"/>
            <a:ext cx="7035800" cy="6753225"/>
          </a:xfrm>
        </p:spPr>
        <p:txBody>
          <a:bodyPr lIns="360000" tIns="1188000" rIns="360000" bIns="720000"/>
          <a:lstStyle>
            <a:lvl1pPr>
              <a:defRPr lang="fi-FI" dirty="0" smtClean="0"/>
            </a:lvl1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1625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vea_palkki_sin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0" y="-15875"/>
            <a:ext cx="5155670" cy="6737350"/>
          </a:xfrm>
          <a:solidFill>
            <a:srgbClr val="00B0CC"/>
          </a:solidFill>
        </p:spPr>
        <p:txBody>
          <a:bodyPr lIns="396000" tIns="1188000" rIns="396000" bIns="46800"/>
          <a:lstStyle>
            <a:lvl1pPr marL="0" indent="0">
              <a:buFontTx/>
              <a:buNone/>
              <a:defRPr sz="3600" b="1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156200" y="-15875"/>
            <a:ext cx="7035800" cy="6753225"/>
          </a:xfrm>
        </p:spPr>
        <p:txBody>
          <a:bodyPr lIns="360000" tIns="1188000" rIns="360000" bIns="720000"/>
          <a:lstStyle>
            <a:lvl1pPr>
              <a:defRPr lang="fi-FI" dirty="0" smtClean="0"/>
            </a:lvl1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888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vea_palkki_k_sin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0" y="53927"/>
            <a:ext cx="5155670" cy="6737350"/>
          </a:xfrm>
          <a:solidFill>
            <a:srgbClr val="049BE2"/>
          </a:solidFill>
        </p:spPr>
        <p:txBody>
          <a:bodyPr lIns="396000" tIns="1188000" rIns="396000" bIns="46800"/>
          <a:lstStyle>
            <a:lvl1pPr marL="0" indent="0">
              <a:buFontTx/>
              <a:buNone/>
              <a:defRPr sz="3600" b="1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156200" y="-15875"/>
            <a:ext cx="7035800" cy="6753225"/>
          </a:xfrm>
        </p:spPr>
        <p:txBody>
          <a:bodyPr lIns="360000" tIns="1188000" rIns="360000" bIns="720000"/>
          <a:lstStyle>
            <a:lvl1pPr>
              <a:defRPr lang="fi-FI" dirty="0" smtClean="0"/>
            </a:lvl1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3455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vea_palkki_t_sin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0" y="-15875"/>
            <a:ext cx="5155670" cy="6737350"/>
          </a:xfrm>
          <a:solidFill>
            <a:srgbClr val="0463AF"/>
          </a:solidFill>
        </p:spPr>
        <p:txBody>
          <a:bodyPr lIns="396000" tIns="1188000" rIns="396000" bIns="46800"/>
          <a:lstStyle>
            <a:lvl1pPr marL="0" indent="0">
              <a:buFontTx/>
              <a:buNone/>
              <a:defRPr sz="3600" b="1" i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156200" y="-15875"/>
            <a:ext cx="7035800" cy="6753225"/>
          </a:xfrm>
        </p:spPr>
        <p:txBody>
          <a:bodyPr lIns="360000" tIns="1188000" rIns="360000" bIns="720000"/>
          <a:lstStyle>
            <a:lvl1pPr>
              <a:defRPr lang="fi-FI" dirty="0" smtClean="0"/>
            </a:lvl1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08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vea_palkki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0" y="0"/>
            <a:ext cx="5155670" cy="6737350"/>
          </a:xfrm>
          <a:solidFill>
            <a:srgbClr val="DD38F2"/>
          </a:solidFill>
        </p:spPr>
        <p:txBody>
          <a:bodyPr lIns="396000" tIns="1188000" rIns="396000" bIns="46800"/>
          <a:lstStyle>
            <a:lvl1pPr marL="0" indent="0">
              <a:buFontTx/>
              <a:buNone/>
              <a:defRPr sz="3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156200" y="-15875"/>
            <a:ext cx="7035800" cy="6753225"/>
          </a:xfrm>
        </p:spPr>
        <p:txBody>
          <a:bodyPr lIns="360000" tIns="1188000" rIns="360000" bIns="720000"/>
          <a:lstStyle>
            <a:lvl1pPr>
              <a:defRPr lang="fi-FI" dirty="0" smtClean="0"/>
            </a:lvl1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980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vea_palkki_kelta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0" y="-15875"/>
            <a:ext cx="5155670" cy="6737350"/>
          </a:xfrm>
          <a:solidFill>
            <a:srgbClr val="FFC300"/>
          </a:solidFill>
        </p:spPr>
        <p:txBody>
          <a:bodyPr lIns="396000" tIns="1188000" rIns="396000" bIns="46800"/>
          <a:lstStyle>
            <a:lvl1pPr marL="0" indent="0">
              <a:buFontTx/>
              <a:buNone/>
              <a:defRPr sz="3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156200" y="-15875"/>
            <a:ext cx="7035800" cy="6753225"/>
          </a:xfrm>
        </p:spPr>
        <p:txBody>
          <a:bodyPr lIns="360000" tIns="1188000" rIns="360000" bIns="720000"/>
          <a:lstStyle>
            <a:lvl1pPr>
              <a:defRPr lang="fi-FI" dirty="0" smtClean="0"/>
            </a:lvl1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0221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vea_palkki_vih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0" y="-15875"/>
            <a:ext cx="5155670" cy="6737350"/>
          </a:xfrm>
          <a:solidFill>
            <a:srgbClr val="8DCB6D"/>
          </a:solidFill>
        </p:spPr>
        <p:txBody>
          <a:bodyPr lIns="396000" tIns="1188000" rIns="396000" bIns="46800"/>
          <a:lstStyle>
            <a:lvl1pPr marL="0" indent="0">
              <a:buFontTx/>
              <a:buNone/>
              <a:defRPr sz="3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156200" y="-15875"/>
            <a:ext cx="7035800" cy="6753225"/>
          </a:xfrm>
        </p:spPr>
        <p:txBody>
          <a:bodyPr lIns="360000" tIns="1188000" rIns="360000" bIns="720000"/>
          <a:lstStyle>
            <a:lvl1pPr>
              <a:defRPr lang="fi-FI" dirty="0" smtClean="0"/>
            </a:lvl1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2752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vea_palkki_pinkk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0" y="-15875"/>
            <a:ext cx="5155670" cy="6737350"/>
          </a:xfrm>
          <a:solidFill>
            <a:srgbClr val="FF008F"/>
          </a:solidFill>
        </p:spPr>
        <p:txBody>
          <a:bodyPr lIns="396000" tIns="1188000" rIns="396000" bIns="46800"/>
          <a:lstStyle>
            <a:lvl1pPr marL="0" indent="0">
              <a:buFontTx/>
              <a:buNone/>
              <a:defRPr sz="3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156200" y="-15875"/>
            <a:ext cx="7035800" cy="6753225"/>
          </a:xfrm>
        </p:spPr>
        <p:txBody>
          <a:bodyPr lIns="360000" tIns="1188000" rIns="360000" bIns="720000"/>
          <a:lstStyle>
            <a:lvl1pPr>
              <a:defRPr lang="fi-FI" dirty="0" smtClean="0"/>
            </a:lvl1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5883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vea_palkki_puna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0" y="-15875"/>
            <a:ext cx="5155670" cy="6737350"/>
          </a:xfrm>
          <a:solidFill>
            <a:srgbClr val="FF5100"/>
          </a:solidFill>
        </p:spPr>
        <p:txBody>
          <a:bodyPr lIns="396000" tIns="1188000" rIns="396000" bIns="46800"/>
          <a:lstStyle>
            <a:lvl1pPr marL="0" indent="0">
              <a:buFontTx/>
              <a:buNone/>
              <a:defRPr sz="3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156200" y="-15875"/>
            <a:ext cx="7035800" cy="6753225"/>
          </a:xfrm>
        </p:spPr>
        <p:txBody>
          <a:bodyPr lIns="360000" tIns="1188000" rIns="360000" bIns="720000"/>
          <a:lstStyle>
            <a:lvl1pPr>
              <a:defRPr lang="fi-FI" dirty="0" smtClean="0"/>
            </a:lvl1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3498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usta_valko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676" y="1654055"/>
            <a:ext cx="3577632" cy="32212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207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2526" y="18720"/>
            <a:ext cx="5989319" cy="3299205"/>
          </a:xfrm>
          <a:solidFill>
            <a:schemeClr val="bg1">
              <a:lumMod val="75000"/>
            </a:schemeClr>
          </a:solidFill>
        </p:spPr>
        <p:txBody>
          <a:bodyPr tIns="756000" bIns="468000" anchor="b" anchorCtr="1"/>
          <a:lstStyle>
            <a:lvl1pPr marL="0" indent="0">
              <a:buFontTx/>
              <a:buNone/>
              <a:defRPr sz="2000"/>
            </a:lvl1pPr>
          </a:lstStyle>
          <a:p>
            <a:r>
              <a:rPr lang="fi-FI" dirty="0"/>
              <a:t>Lisää 1. tämä kuva </a:t>
            </a:r>
            <a:r>
              <a:rPr lang="fi-FI" dirty="0" err="1"/>
              <a:t>Kameleonin</a:t>
            </a:r>
            <a:br>
              <a:rPr lang="fi-FI" dirty="0"/>
            </a:br>
            <a:r>
              <a:rPr lang="fi-FI" dirty="0"/>
              <a:t>Kuvagalleriasta</a:t>
            </a:r>
            <a:br>
              <a:rPr lang="fi-FI" dirty="0"/>
            </a:br>
            <a:r>
              <a:rPr lang="fi-FI" dirty="0"/>
              <a:t>tai esim. omista tiedostoista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129862" y="18720"/>
            <a:ext cx="6074664" cy="3299205"/>
          </a:xfrm>
          <a:solidFill>
            <a:schemeClr val="bg1">
              <a:lumMod val="75000"/>
            </a:schemeClr>
          </a:solidFill>
        </p:spPr>
        <p:txBody>
          <a:bodyPr tIns="756000" bIns="468000" anchor="b" anchorCtr="1">
            <a:normAutofit/>
          </a:bodyPr>
          <a:lstStyle>
            <a:lvl1pPr marL="0" indent="0">
              <a:buFontTx/>
              <a:buNone/>
              <a:defRPr sz="2000"/>
            </a:lvl1pPr>
          </a:lstStyle>
          <a:p>
            <a:r>
              <a:rPr lang="fi-FI" dirty="0"/>
              <a:t>Lisää 2. tämä kuva </a:t>
            </a:r>
            <a:r>
              <a:rPr lang="fi-FI" dirty="0" err="1"/>
              <a:t>Kameleonin</a:t>
            </a:r>
            <a:br>
              <a:rPr lang="fi-FI" dirty="0"/>
            </a:br>
            <a:r>
              <a:rPr lang="fi-FI" dirty="0"/>
              <a:t>Kuvagalleriasta</a:t>
            </a:r>
            <a:br>
              <a:rPr lang="fi-FI" dirty="0"/>
            </a:br>
            <a:r>
              <a:rPr lang="fi-FI" dirty="0"/>
              <a:t>tai esim. omista tiedostoista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2526" y="3425619"/>
            <a:ext cx="5989319" cy="3299205"/>
          </a:xfrm>
          <a:solidFill>
            <a:schemeClr val="bg1">
              <a:lumMod val="75000"/>
            </a:schemeClr>
          </a:solidFill>
        </p:spPr>
        <p:txBody>
          <a:bodyPr tIns="756000" bIns="468000" anchor="b" anchorCtr="1"/>
          <a:lstStyle>
            <a:lvl1pPr marL="0" indent="0">
              <a:buFontTx/>
              <a:buNone/>
              <a:defRPr sz="2000"/>
            </a:lvl1pPr>
          </a:lstStyle>
          <a:p>
            <a:r>
              <a:rPr lang="fi-FI" dirty="0"/>
              <a:t>Lisää 3. tämä kuva </a:t>
            </a:r>
            <a:r>
              <a:rPr lang="fi-FI" dirty="0" err="1"/>
              <a:t>Kameleonin</a:t>
            </a:r>
            <a:br>
              <a:rPr lang="fi-FI" dirty="0"/>
            </a:br>
            <a:r>
              <a:rPr lang="fi-FI" dirty="0"/>
              <a:t>Kuvagalleriasta</a:t>
            </a:r>
            <a:br>
              <a:rPr lang="fi-FI" dirty="0"/>
            </a:br>
            <a:r>
              <a:rPr lang="fi-FI" dirty="0"/>
              <a:t>tai esim. omista tiedostoista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129862" y="3425619"/>
            <a:ext cx="6074664" cy="3299205"/>
          </a:xfrm>
          <a:solidFill>
            <a:schemeClr val="bg1">
              <a:lumMod val="75000"/>
            </a:schemeClr>
          </a:solidFill>
        </p:spPr>
        <p:txBody>
          <a:bodyPr tIns="756000" bIns="468000" anchor="b" anchorCtr="1"/>
          <a:lstStyle>
            <a:lvl1pPr marL="0" indent="0">
              <a:buFontTx/>
              <a:buNone/>
              <a:defRPr sz="2000"/>
            </a:lvl1pPr>
          </a:lstStyle>
          <a:p>
            <a:r>
              <a:rPr lang="fi-FI" dirty="0"/>
              <a:t>Lisää 4. tämä kuva </a:t>
            </a:r>
            <a:r>
              <a:rPr lang="fi-FI" dirty="0" err="1"/>
              <a:t>Kameleonin</a:t>
            </a:r>
            <a:br>
              <a:rPr lang="fi-FI" dirty="0"/>
            </a:br>
            <a:r>
              <a:rPr lang="fi-FI" dirty="0"/>
              <a:t>Kuvagalleriasta</a:t>
            </a:r>
            <a:br>
              <a:rPr lang="fi-FI" dirty="0"/>
            </a:br>
            <a:r>
              <a:rPr lang="fi-FI" dirty="0"/>
              <a:t>tai esim. omista tiedostoista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0" y="374808"/>
            <a:ext cx="5989319" cy="877888"/>
          </a:xfrm>
        </p:spPr>
        <p:txBody>
          <a:bodyPr anchor="ctr" anchorCtr="1"/>
          <a:lstStyle/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117336" y="374808"/>
            <a:ext cx="5989319" cy="877888"/>
          </a:xfrm>
        </p:spPr>
        <p:txBody>
          <a:bodyPr anchor="ctr" anchorCtr="1"/>
          <a:lstStyle/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0" y="3812953"/>
            <a:ext cx="5989319" cy="877888"/>
          </a:xfrm>
        </p:spPr>
        <p:txBody>
          <a:bodyPr anchor="ctr" anchorCtr="1"/>
          <a:lstStyle/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6117336" y="3812953"/>
            <a:ext cx="5989319" cy="877888"/>
          </a:xfrm>
        </p:spPr>
        <p:txBody>
          <a:bodyPr anchor="ctr" anchorCtr="1"/>
          <a:lstStyle/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19" name="Rectangle 18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1319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usta_k_sin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000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tw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 i="0" baseline="0"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/>
              <a:t>Muokkaa perustyyl. napsautt.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38201" y="1905000"/>
            <a:ext cx="4947604" cy="4010025"/>
          </a:xfrm>
        </p:spPr>
        <p:txBody>
          <a:bodyPr/>
          <a:lstStyle>
            <a:lvl1pPr>
              <a:defRPr sz="2400" b="0" i="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kstin paikkamerkki 3"/>
          <p:cNvSpPr>
            <a:spLocks noGrp="1"/>
          </p:cNvSpPr>
          <p:nvPr>
            <p:ph type="body" sz="quarter" idx="14"/>
          </p:nvPr>
        </p:nvSpPr>
        <p:spPr>
          <a:xfrm>
            <a:off x="5996197" y="1909763"/>
            <a:ext cx="5357602" cy="39973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8" name="Dian numeron paikkamerkki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6BD4A0EF-951A-4343-A672-F31B58E682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0905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vay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ian numeron paikkamerkki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6BD4A0EF-951A-4343-A672-F31B58E682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9021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sityksen sivu yhdellä kuvalla ja tekstill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8000" y="417600"/>
            <a:ext cx="8832000" cy="609600"/>
          </a:xfrm>
        </p:spPr>
        <p:txBody>
          <a:bodyPr/>
          <a:lstStyle/>
          <a:p>
            <a:r>
              <a:rPr lang="fi-FI"/>
              <a:t>Muokkaa perustyyl. napsautt.</a:t>
            </a:r>
            <a:endParaRPr lang="fi-FI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/>
              <a:t>3.7.2019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Pekka Rajala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F47F-A4DF-4926-BB4C-9F1DAEA89B92}" type="slidenum">
              <a:rPr lang="fi-FI" smtClean="0"/>
              <a:t>‹#›</a:t>
            </a:fld>
            <a:endParaRPr lang="fi-FI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>
            <a:off x="6192000" y="1800000"/>
            <a:ext cx="5491200" cy="4536000"/>
          </a:xfrm>
        </p:spPr>
        <p:txBody>
          <a:bodyPr/>
          <a:lstStyle>
            <a:lvl1pPr marL="0" indent="0">
              <a:buNone/>
              <a:defRPr sz="2400"/>
            </a:lvl1pPr>
            <a:lvl2pPr marL="342895" indent="0">
              <a:buNone/>
              <a:defRPr sz="2100"/>
            </a:lvl2pPr>
            <a:lvl3pPr marL="685791" indent="0">
              <a:buNone/>
              <a:defRPr sz="1800"/>
            </a:lvl3pPr>
            <a:lvl4pPr marL="1028688" indent="0">
              <a:buNone/>
              <a:defRPr sz="1500"/>
            </a:lvl4pPr>
            <a:lvl5pPr marL="1371583" indent="0">
              <a:buNone/>
              <a:defRPr sz="1500"/>
            </a:lvl5pPr>
            <a:lvl6pPr marL="1714478" indent="0">
              <a:buNone/>
              <a:defRPr sz="1500"/>
            </a:lvl6pPr>
            <a:lvl7pPr marL="2057374" indent="0">
              <a:buNone/>
              <a:defRPr sz="1500"/>
            </a:lvl7pPr>
            <a:lvl8pPr marL="2400271" indent="0">
              <a:buNone/>
              <a:defRPr sz="1500"/>
            </a:lvl8pPr>
            <a:lvl9pPr marL="2743166" indent="0">
              <a:buNone/>
              <a:defRPr sz="1500"/>
            </a:lvl9pPr>
          </a:lstStyle>
          <a:p>
            <a:r>
              <a:rPr lang="fi-FI"/>
              <a:t>Lisää kuva napsauttamalla kuvaketta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561600" y="1785600"/>
            <a:ext cx="5068800" cy="58325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 b="1" i="0" baseline="0">
                <a:solidFill>
                  <a:srgbClr val="00B0CA"/>
                </a:solidFill>
              </a:defRPr>
            </a:lvl1pPr>
            <a:lvl2pPr marL="342895" indent="0">
              <a:buNone/>
              <a:defRPr sz="1500" b="1"/>
            </a:lvl2pPr>
            <a:lvl3pPr marL="685791" indent="0">
              <a:buNone/>
              <a:defRPr sz="1351" b="1"/>
            </a:lvl3pPr>
            <a:lvl4pPr marL="1028688" indent="0">
              <a:buNone/>
              <a:defRPr sz="1200" b="1"/>
            </a:lvl4pPr>
            <a:lvl5pPr marL="1371583" indent="0">
              <a:buNone/>
              <a:defRPr sz="1200" b="1"/>
            </a:lvl5pPr>
            <a:lvl6pPr marL="1714478" indent="0">
              <a:buNone/>
              <a:defRPr sz="1200" b="1"/>
            </a:lvl6pPr>
            <a:lvl7pPr marL="2057374" indent="0">
              <a:buNone/>
              <a:defRPr sz="1200" b="1"/>
            </a:lvl7pPr>
            <a:lvl8pPr marL="2400271" indent="0">
              <a:buNone/>
              <a:defRPr sz="1200" b="1"/>
            </a:lvl8pPr>
            <a:lvl9pPr marL="2743166" indent="0">
              <a:buNone/>
              <a:defRPr sz="12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561600" y="2367524"/>
            <a:ext cx="5068800" cy="3820626"/>
          </a:xfrm>
        </p:spPr>
        <p:txBody>
          <a:bodyPr>
            <a:normAutofit/>
          </a:bodyPr>
          <a:lstStyle>
            <a:lvl1pPr marL="92074" indent="-92074">
              <a:buSzPct val="120000"/>
              <a:buFont typeface="Arial" panose="020B0604020202020204" pitchFamily="34" charset="0"/>
              <a:buChar char="●"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1702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ksti">
  <p:cSld name="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711200" y="533400"/>
            <a:ext cx="9897301" cy="609600"/>
          </a:xfrm>
        </p:spPr>
        <p:txBody>
          <a:bodyPr/>
          <a:lstStyle/>
          <a:p>
            <a:r>
              <a:rPr lang="fi-FI"/>
              <a:t>Muokkaa perustyyl. napsautt.</a:t>
            </a:r>
            <a:endParaRPr lang="fi-FI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auto">
          <a:xfrm>
            <a:off x="711200" y="1268760"/>
            <a:ext cx="9897301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/>
              <a:t>3.7.2019</a:t>
            </a:r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Pekka Rajala</a:t>
            </a:r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A87FB-4C0E-4B26-A450-55882EC94B6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23898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Esityksen kaksipalstainen perussiv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8000" y="417600"/>
            <a:ext cx="8832000" cy="609600"/>
          </a:xfrm>
        </p:spPr>
        <p:txBody>
          <a:bodyPr/>
          <a:lstStyle/>
          <a:p>
            <a:r>
              <a:rPr lang="fi-FI"/>
              <a:t>Muokkaa perustyyl. napsautt.</a:t>
            </a:r>
            <a:endParaRPr lang="fi-FI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1600" y="1785600"/>
            <a:ext cx="5068800" cy="58325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 b="1" i="0" baseline="0">
                <a:solidFill>
                  <a:srgbClr val="00B0CA"/>
                </a:solidFill>
              </a:defRPr>
            </a:lvl1pPr>
            <a:lvl2pPr marL="342895" indent="0">
              <a:buNone/>
              <a:defRPr sz="1500" b="1"/>
            </a:lvl2pPr>
            <a:lvl3pPr marL="685791" indent="0">
              <a:buNone/>
              <a:defRPr sz="1351" b="1"/>
            </a:lvl3pPr>
            <a:lvl4pPr marL="1028688" indent="0">
              <a:buNone/>
              <a:defRPr sz="1200" b="1"/>
            </a:lvl4pPr>
            <a:lvl5pPr marL="1371583" indent="0">
              <a:buNone/>
              <a:defRPr sz="1200" b="1"/>
            </a:lvl5pPr>
            <a:lvl6pPr marL="1714478" indent="0">
              <a:buNone/>
              <a:defRPr sz="1200" b="1"/>
            </a:lvl6pPr>
            <a:lvl7pPr marL="2057374" indent="0">
              <a:buNone/>
              <a:defRPr sz="1200" b="1"/>
            </a:lvl7pPr>
            <a:lvl8pPr marL="2400271" indent="0">
              <a:buNone/>
              <a:defRPr sz="1200" b="1"/>
            </a:lvl8pPr>
            <a:lvl9pPr marL="2743166" indent="0">
              <a:buNone/>
              <a:defRPr sz="12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1600" y="2367524"/>
            <a:ext cx="5068800" cy="3820626"/>
          </a:xfrm>
        </p:spPr>
        <p:txBody>
          <a:bodyPr>
            <a:normAutofit/>
          </a:bodyPr>
          <a:lstStyle>
            <a:lvl1pPr marL="92074" indent="-92074">
              <a:buSzPct val="120000"/>
              <a:buFont typeface="Arial" panose="020B0604020202020204" pitchFamily="34" charset="0"/>
              <a:buChar char="●"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9600" y="1784264"/>
            <a:ext cx="5068800" cy="583256"/>
          </a:xfrm>
        </p:spPr>
        <p:txBody>
          <a:bodyPr anchor="t" anchorCtr="0">
            <a:normAutofit/>
          </a:bodyPr>
          <a:lstStyle>
            <a:lvl1pPr marL="0" indent="0">
              <a:buNone/>
              <a:defRPr lang="en-US" sz="1400" b="1" kern="1200" baseline="0" dirty="0" smtClean="0">
                <a:solidFill>
                  <a:srgbClr val="00B0CA"/>
                </a:solidFill>
                <a:latin typeface="Arial" charset="0"/>
                <a:ea typeface="+mn-ea"/>
                <a:cs typeface="Arial" panose="020B0604020202020204" pitchFamily="34" charset="0"/>
              </a:defRPr>
            </a:lvl1pPr>
            <a:lvl2pPr marL="342895" indent="0">
              <a:buNone/>
              <a:defRPr sz="1500" b="1"/>
            </a:lvl2pPr>
            <a:lvl3pPr marL="685791" indent="0">
              <a:buNone/>
              <a:defRPr sz="1351" b="1"/>
            </a:lvl3pPr>
            <a:lvl4pPr marL="1028688" indent="0">
              <a:buNone/>
              <a:defRPr sz="1200" b="1"/>
            </a:lvl4pPr>
            <a:lvl5pPr marL="1371583" indent="0">
              <a:buNone/>
              <a:defRPr sz="1200" b="1"/>
            </a:lvl5pPr>
            <a:lvl6pPr marL="1714478" indent="0">
              <a:buNone/>
              <a:defRPr sz="1200" b="1"/>
            </a:lvl6pPr>
            <a:lvl7pPr marL="2057374" indent="0">
              <a:buNone/>
              <a:defRPr sz="1200" b="1"/>
            </a:lvl7pPr>
            <a:lvl8pPr marL="2400271" indent="0">
              <a:buNone/>
              <a:defRPr sz="1200" b="1"/>
            </a:lvl8pPr>
            <a:lvl9pPr marL="2743166" indent="0">
              <a:buNone/>
              <a:defRPr sz="1200" b="1"/>
            </a:lvl9pPr>
          </a:lstStyle>
          <a:p>
            <a:pPr marL="0" lvl="0" indent="0" algn="l" defTabSz="685791" rtl="0" eaLnBrk="1" latinLnBrk="0" hangingPunct="1">
              <a:lnSpc>
                <a:spcPct val="90000"/>
              </a:lnSpc>
              <a:spcBef>
                <a:spcPts val="751"/>
              </a:spcBef>
              <a:buClr>
                <a:srgbClr val="00B0CA"/>
              </a:buClr>
              <a:buSzPct val="140000"/>
              <a:buFont typeface="Arial" panose="020B0604020202020204" pitchFamily="34" charset="0"/>
              <a:buNone/>
            </a:pPr>
            <a:r>
              <a:rPr lang="fi-FI"/>
              <a:t>Muokkaa tekstin perustyylejä napsauttamalla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9600" y="2378157"/>
            <a:ext cx="5068800" cy="3809994"/>
          </a:xfrm>
        </p:spPr>
        <p:txBody>
          <a:bodyPr>
            <a:normAutofit/>
          </a:bodyPr>
          <a:lstStyle>
            <a:lvl1pPr marL="92074" indent="-92074">
              <a:buSzPct val="120000"/>
              <a:buFont typeface="Arial" panose="020B0604020202020204" pitchFamily="34" charset="0"/>
              <a:buChar char="●"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/>
              <a:t>3.7.2019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Pekka Rajala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F47F-A4DF-4926-BB4C-9F1DAEA89B9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2858530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sityksen blankkosiv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/>
              <a:t>3.7.2019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Pekka Rajala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F47F-A4DF-4926-BB4C-9F1DAEA89B9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04590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tsikko ja sisältö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 i="0" baseline="0"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/>
              <a:t>Muokkaa perustyyl. napsautt.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38200" y="1905000"/>
            <a:ext cx="10487025" cy="4010025"/>
          </a:xfrm>
        </p:spPr>
        <p:txBody>
          <a:bodyPr/>
          <a:lstStyle>
            <a:lvl1pPr>
              <a:defRPr sz="2400" b="0" i="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5234" y="6356350"/>
            <a:ext cx="51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eukarelialogoplaceholder"/>
          <p:cNvSpPr txBox="1"/>
          <p:nvPr userDrawn="1"/>
        </p:nvSpPr>
        <p:spPr>
          <a:xfrm>
            <a:off x="864000" y="6002532"/>
            <a:ext cx="1115988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i-FI" sz="1400" b="1" baseline="30000" dirty="0">
              <a:solidFill>
                <a:srgbClr val="000000"/>
              </a:solidFill>
              <a:latin typeface="Felbridge Pro"/>
              <a:cs typeface="Felbridge Pro"/>
            </a:endParaRPr>
          </a:p>
        </p:txBody>
      </p:sp>
      <p:sp>
        <p:nvSpPr>
          <p:cNvPr id="15" name="eulogoplaceholder"/>
          <p:cNvSpPr txBox="1"/>
          <p:nvPr userDrawn="1"/>
        </p:nvSpPr>
        <p:spPr>
          <a:xfrm>
            <a:off x="864000" y="5983065"/>
            <a:ext cx="3960000" cy="45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i-FI" sz="1400" b="1" baseline="30000" dirty="0">
              <a:solidFill>
                <a:srgbClr val="000000"/>
              </a:solidFill>
              <a:latin typeface="Felbridge Pro"/>
              <a:cs typeface="Felbridge Pro"/>
            </a:endParaRPr>
          </a:p>
        </p:txBody>
      </p:sp>
      <p:sp>
        <p:nvSpPr>
          <p:cNvPr id="17" name="eulogotenplaceholder"/>
          <p:cNvSpPr txBox="1"/>
          <p:nvPr userDrawn="1"/>
        </p:nvSpPr>
        <p:spPr>
          <a:xfrm>
            <a:off x="864000" y="6228000"/>
            <a:ext cx="3960000" cy="45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i-FI" sz="1400" b="1" baseline="30000" dirty="0">
              <a:solidFill>
                <a:srgbClr val="000000"/>
              </a:solidFill>
              <a:latin typeface="Felbridge Pro"/>
              <a:cs typeface="Felbridge Pro"/>
            </a:endParaRPr>
          </a:p>
        </p:txBody>
      </p:sp>
      <p:sp>
        <p:nvSpPr>
          <p:cNvPr id="21" name="eufinancelogoplaceholder"/>
          <p:cNvSpPr txBox="1"/>
          <p:nvPr userDrawn="1"/>
        </p:nvSpPr>
        <p:spPr>
          <a:xfrm>
            <a:off x="864000" y="6228000"/>
            <a:ext cx="3379905" cy="375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i-FI" sz="1400" b="1" baseline="30000" dirty="0">
              <a:solidFill>
                <a:srgbClr val="000000"/>
              </a:solidFill>
              <a:latin typeface="Felbridge Pro"/>
              <a:cs typeface="Felbridge Pro"/>
            </a:endParaRPr>
          </a:p>
        </p:txBody>
      </p:sp>
    </p:spTree>
    <p:extLst>
      <p:ext uri="{BB962C8B-B14F-4D97-AF65-F5344CB8AC3E}">
        <p14:creationId xmlns:p14="http://schemas.microsoft.com/office/powerpoint/2010/main" val="2731598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399612" cy="1325563"/>
          </a:xfrm>
        </p:spPr>
        <p:txBody>
          <a:bodyPr>
            <a:normAutofit/>
          </a:bodyPr>
          <a:lstStyle>
            <a:lvl1pPr>
              <a:defRPr sz="3600" b="1" i="0" baseline="0"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/>
              <a:t>Muokkaa perustyyl. napsautt.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38200" y="1905000"/>
            <a:ext cx="10487025" cy="4010025"/>
          </a:xfrm>
        </p:spPr>
        <p:txBody>
          <a:bodyPr/>
          <a:lstStyle>
            <a:lvl1pPr>
              <a:defRPr sz="2400" b="0" i="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5234" y="6356350"/>
            <a:ext cx="51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eukarelialogoplaceholder"/>
          <p:cNvSpPr txBox="1"/>
          <p:nvPr userDrawn="1"/>
        </p:nvSpPr>
        <p:spPr>
          <a:xfrm>
            <a:off x="864000" y="6002532"/>
            <a:ext cx="1115988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i-FI" sz="1400" b="1" baseline="30000" dirty="0">
              <a:solidFill>
                <a:srgbClr val="000000"/>
              </a:solidFill>
              <a:latin typeface="Felbridge Pro"/>
              <a:cs typeface="Felbridge Pro"/>
            </a:endParaRPr>
          </a:p>
        </p:txBody>
      </p:sp>
      <p:sp>
        <p:nvSpPr>
          <p:cNvPr id="14" name="eulogotenplaceholder"/>
          <p:cNvSpPr txBox="1"/>
          <p:nvPr userDrawn="1"/>
        </p:nvSpPr>
        <p:spPr>
          <a:xfrm>
            <a:off x="864000" y="6228000"/>
            <a:ext cx="3960000" cy="45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i-FI" sz="1400" b="1" baseline="30000" dirty="0">
              <a:solidFill>
                <a:srgbClr val="000000"/>
              </a:solidFill>
              <a:latin typeface="Felbridge Pro"/>
              <a:cs typeface="Felbridge Pro"/>
            </a:endParaRPr>
          </a:p>
        </p:txBody>
      </p:sp>
      <p:sp>
        <p:nvSpPr>
          <p:cNvPr id="18" name="eulogoplaceholder"/>
          <p:cNvSpPr txBox="1"/>
          <p:nvPr userDrawn="1"/>
        </p:nvSpPr>
        <p:spPr>
          <a:xfrm>
            <a:off x="864000" y="5983065"/>
            <a:ext cx="3960000" cy="45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i-FI" sz="1400" b="1" baseline="30000" dirty="0">
              <a:solidFill>
                <a:srgbClr val="000000"/>
              </a:solidFill>
              <a:latin typeface="Felbridge Pro"/>
              <a:cs typeface="Felbridge Pro"/>
            </a:endParaRPr>
          </a:p>
        </p:txBody>
      </p:sp>
      <p:sp>
        <p:nvSpPr>
          <p:cNvPr id="19" name="eufinancelogoplaceholder"/>
          <p:cNvSpPr txBox="1"/>
          <p:nvPr userDrawn="1"/>
        </p:nvSpPr>
        <p:spPr>
          <a:xfrm>
            <a:off x="864000" y="6228000"/>
            <a:ext cx="3379905" cy="375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i-FI" sz="1400" b="1" baseline="30000" dirty="0">
              <a:solidFill>
                <a:srgbClr val="000000"/>
              </a:solidFill>
              <a:latin typeface="Felbridge Pro"/>
              <a:cs typeface="Felbridge Pro"/>
            </a:endParaRPr>
          </a:p>
        </p:txBody>
      </p:sp>
      <p:pic>
        <p:nvPicPr>
          <p:cNvPr id="1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095" y="349258"/>
            <a:ext cx="1191433" cy="107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16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aaka_palkki_kuva_v_sininen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5875"/>
            <a:ext cx="12192000" cy="6721475"/>
          </a:xfrm>
        </p:spPr>
        <p:txBody>
          <a:bodyPr wrap="none" tIns="1224000" anchor="t" anchorCtr="1"/>
          <a:lstStyle>
            <a:lvl1pPr marL="0" indent="0">
              <a:buFontTx/>
              <a:buNone/>
              <a:defRPr/>
            </a:lvl1pPr>
          </a:lstStyle>
          <a:p>
            <a:r>
              <a:rPr lang="fi-FI" dirty="0"/>
              <a:t>Lisää kuva </a:t>
            </a:r>
            <a:r>
              <a:rPr lang="fi-FI" dirty="0" err="1"/>
              <a:t>Kameleonin</a:t>
            </a:r>
            <a:r>
              <a:rPr lang="fi-FI" dirty="0"/>
              <a:t> Kuvagalleriasta</a:t>
            </a:r>
            <a:br>
              <a:rPr lang="fi-FI" dirty="0"/>
            </a:br>
            <a:r>
              <a:rPr lang="fi-FI" dirty="0"/>
              <a:t>tai esim. omista tiedostoista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2076397"/>
            <a:ext cx="12192000" cy="2526600"/>
          </a:xfrm>
          <a:solidFill>
            <a:srgbClr val="49C2F0">
              <a:alpha val="75000"/>
            </a:srgbClr>
          </a:solidFill>
          <a:ln>
            <a:noFill/>
          </a:ln>
        </p:spPr>
        <p:txBody>
          <a:bodyPr lIns="864000" rIns="90000"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/>
              <a:t>Muokkaa perustyyl. napsautt.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153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aka_palkki_kuva_sininen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721475"/>
          </a:xfrm>
        </p:spPr>
        <p:txBody>
          <a:bodyPr wrap="none" tIns="1224000" anchor="t" anchorCtr="1"/>
          <a:lstStyle>
            <a:lvl1pPr marL="0" indent="0">
              <a:buFontTx/>
              <a:buNone/>
              <a:defRPr/>
            </a:lvl1pPr>
          </a:lstStyle>
          <a:p>
            <a:r>
              <a:rPr lang="fi-FI" dirty="0"/>
              <a:t>Lisää kuva </a:t>
            </a:r>
            <a:r>
              <a:rPr lang="fi-FI" dirty="0" err="1"/>
              <a:t>Kameleonin</a:t>
            </a:r>
            <a:r>
              <a:rPr lang="fi-FI" dirty="0"/>
              <a:t> Kuvagalleriasta </a:t>
            </a:r>
            <a:br>
              <a:rPr lang="fi-FI" dirty="0"/>
            </a:br>
            <a:r>
              <a:rPr lang="fi-FI" dirty="0"/>
              <a:t>tai esim. omista tiedostoista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2076397"/>
            <a:ext cx="12192000" cy="2526600"/>
          </a:xfrm>
          <a:solidFill>
            <a:srgbClr val="00B0CC">
              <a:alpha val="75000"/>
            </a:srgbClr>
          </a:solidFill>
          <a:ln>
            <a:noFill/>
          </a:ln>
        </p:spPr>
        <p:txBody>
          <a:bodyPr lIns="864000" rIns="90000"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/>
              <a:t>Muokkaa perustyyl. napsautt.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80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aaka_palkki_kuva_k_sininen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721475"/>
          </a:xfrm>
        </p:spPr>
        <p:txBody>
          <a:bodyPr wrap="none" tIns="1224000" anchor="t" anchorCtr="1"/>
          <a:lstStyle>
            <a:lvl1pPr marL="0" indent="0">
              <a:buFontTx/>
              <a:buNone/>
              <a:defRPr/>
            </a:lvl1pPr>
          </a:lstStyle>
          <a:p>
            <a:r>
              <a:rPr lang="fi-FI" dirty="0"/>
              <a:t>Lisää kuva </a:t>
            </a:r>
            <a:r>
              <a:rPr lang="fi-FI" dirty="0" err="1"/>
              <a:t>Kameleonin</a:t>
            </a:r>
            <a:r>
              <a:rPr lang="fi-FI" dirty="0"/>
              <a:t> Kuvagalleriasta </a:t>
            </a:r>
            <a:br>
              <a:rPr lang="fi-FI" dirty="0"/>
            </a:br>
            <a:r>
              <a:rPr lang="fi-FI" dirty="0"/>
              <a:t>tai esim. omista tiedostoista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2076397"/>
            <a:ext cx="12192000" cy="2526600"/>
          </a:xfrm>
          <a:solidFill>
            <a:srgbClr val="049BE2">
              <a:alpha val="75000"/>
            </a:srgbClr>
          </a:solidFill>
          <a:ln>
            <a:noFill/>
          </a:ln>
        </p:spPr>
        <p:txBody>
          <a:bodyPr lIns="864000" rIns="90000"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/>
              <a:t>Muokkaa perustyyl. napsautt.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rot="10800000">
            <a:off x="0" y="6737350"/>
            <a:ext cx="12192000" cy="120650"/>
          </a:xfrm>
          <a:prstGeom prst="rect">
            <a:avLst/>
          </a:prstGeom>
          <a:gradFill flip="none" rotWithShape="0">
            <a:gsLst>
              <a:gs pos="100000">
                <a:srgbClr val="0463AF"/>
              </a:gs>
              <a:gs pos="78000">
                <a:srgbClr val="0070C0"/>
              </a:gs>
              <a:gs pos="47000">
                <a:srgbClr val="00B0F0"/>
              </a:gs>
              <a:gs pos="0">
                <a:srgbClr val="00B0CC">
                  <a:lumMod val="10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A0EF-951A-4343-A672-F31B58E68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76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 dirty="0"/>
              <a:t>Muokkaa </a:t>
            </a:r>
            <a:r>
              <a:rPr lang="fi-FI" dirty="0" err="1"/>
              <a:t>perustyyl</a:t>
            </a:r>
            <a:r>
              <a:rPr lang="fi-FI" dirty="0"/>
              <a:t>. </a:t>
            </a:r>
            <a:r>
              <a:rPr lang="fi-FI" dirty="0" err="1"/>
              <a:t>napsautt</a:t>
            </a:r>
            <a:r>
              <a:rPr lang="fi-FI" dirty="0"/>
              <a:t>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dirty="0"/>
              <a:t>Muokkaa tekstin perustyylejä</a:t>
            </a:r>
          </a:p>
          <a:p>
            <a:pPr lvl="1"/>
            <a:r>
              <a:rPr lang="fi-FI" dirty="0"/>
              <a:t>toinen taso</a:t>
            </a:r>
          </a:p>
          <a:p>
            <a:pPr lvl="2"/>
            <a:r>
              <a:rPr lang="fi-FI" dirty="0"/>
              <a:t>kolmas taso</a:t>
            </a:r>
          </a:p>
          <a:p>
            <a:pPr lvl="3"/>
            <a:r>
              <a:rPr lang="fi-FI" dirty="0"/>
              <a:t>neljäs taso</a:t>
            </a:r>
          </a:p>
          <a:p>
            <a:pPr lvl="4"/>
            <a:r>
              <a:rPr lang="fi-FI" dirty="0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5541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i-FI"/>
              <a:t>3.7.2019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22124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Pekka Rajala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6BD4A0EF-951A-4343-A672-F31B58E682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04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1" r:id="rId3"/>
    <p:sldLayoutId id="2147483664" r:id="rId4"/>
    <p:sldLayoutId id="2147483665" r:id="rId5"/>
    <p:sldLayoutId id="2147483744" r:id="rId6"/>
    <p:sldLayoutId id="2147483669" r:id="rId7"/>
    <p:sldLayoutId id="2147483724" r:id="rId8"/>
    <p:sldLayoutId id="2147483671" r:id="rId9"/>
    <p:sldLayoutId id="2147483672" r:id="rId10"/>
    <p:sldLayoutId id="2147483673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5" r:id="rId19"/>
    <p:sldLayoutId id="2147483686" r:id="rId20"/>
    <p:sldLayoutId id="2147483743" r:id="rId21"/>
    <p:sldLayoutId id="2147483726" r:id="rId22"/>
    <p:sldLayoutId id="2147483727" r:id="rId23"/>
    <p:sldLayoutId id="2147483728" r:id="rId24"/>
    <p:sldLayoutId id="2147483729" r:id="rId25"/>
    <p:sldLayoutId id="2147483730" r:id="rId26"/>
    <p:sldLayoutId id="2147483731" r:id="rId27"/>
    <p:sldLayoutId id="2147483732" r:id="rId28"/>
    <p:sldLayoutId id="2147483733" r:id="rId29"/>
    <p:sldLayoutId id="2147483734" r:id="rId30"/>
    <p:sldLayoutId id="2147483735" r:id="rId31"/>
    <p:sldLayoutId id="2147483736" r:id="rId32"/>
    <p:sldLayoutId id="2147483737" r:id="rId33"/>
    <p:sldLayoutId id="2147483738" r:id="rId34"/>
    <p:sldLayoutId id="2147483739" r:id="rId35"/>
    <p:sldLayoutId id="2147483740" r:id="rId36"/>
    <p:sldLayoutId id="2147483741" r:id="rId37"/>
    <p:sldLayoutId id="2147483742" r:id="rId38"/>
    <p:sldLayoutId id="2147483705" r:id="rId39"/>
    <p:sldLayoutId id="2147483708" r:id="rId40"/>
    <p:sldLayoutId id="2147483745" r:id="rId41"/>
    <p:sldLayoutId id="2147483746" r:id="rId42"/>
    <p:sldLayoutId id="2147483749" r:id="rId43"/>
    <p:sldLayoutId id="2147483750" r:id="rId44"/>
    <p:sldLayoutId id="2147483751" r:id="rId45"/>
    <p:sldLayoutId id="2147483752" r:id="rId46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A flock of birds flying over a body of water&#10;&#10;Description automatically generated">
            <a:extLst>
              <a:ext uri="{FF2B5EF4-FFF2-40B4-BE49-F238E27FC236}">
                <a16:creationId xmlns:a16="http://schemas.microsoft.com/office/drawing/2014/main" id="{943A10E4-7D2C-8448-AE6E-04C2F48D081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8" r="7008"/>
          <a:stretch/>
        </p:blipFill>
        <p:spPr>
          <a:xfrm>
            <a:off x="6924312" y="0"/>
            <a:ext cx="5267688" cy="4710146"/>
          </a:xfrm>
        </p:spPr>
      </p:pic>
      <p:sp>
        <p:nvSpPr>
          <p:cNvPr id="3" name="Otsikko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Harjan esittely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i-FI"/>
              <a:t>3.7.2019</a:t>
            </a:r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/>
              <a:t>Pekka Rajala</a:t>
            </a:r>
            <a:endParaRPr lang="fi-FI" dirty="0"/>
          </a:p>
        </p:txBody>
      </p:sp>
      <p:pic>
        <p:nvPicPr>
          <p:cNvPr id="12" name="Picture Placeholder 11" descr="A body of water&#10;&#10;Description automatically generated">
            <a:extLst>
              <a:ext uri="{FF2B5EF4-FFF2-40B4-BE49-F238E27FC236}">
                <a16:creationId xmlns:a16="http://schemas.microsoft.com/office/drawing/2014/main" id="{47384DEE-555B-BF4A-91E4-AD14696E1FB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5" r="3785"/>
          <a:stretch/>
        </p:blipFill>
        <p:spPr>
          <a:xfrm>
            <a:off x="0" y="-9939"/>
            <a:ext cx="5277610" cy="4701002"/>
          </a:xfrm>
        </p:spPr>
      </p:pic>
      <p:pic>
        <p:nvPicPr>
          <p:cNvPr id="13" name="Picture Placeholder 12" descr="A picture containing outdoor, snow, water, man&#10;&#10;Description automatically generated">
            <a:extLst>
              <a:ext uri="{FF2B5EF4-FFF2-40B4-BE49-F238E27FC236}">
                <a16:creationId xmlns:a16="http://schemas.microsoft.com/office/drawing/2014/main" id="{2652373A-DA63-714E-8EDA-143D5F81241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7" r="15659" b="5241"/>
          <a:stretch/>
        </p:blipFill>
        <p:spPr>
          <a:xfrm>
            <a:off x="3593725" y="-795"/>
            <a:ext cx="5053400" cy="4691858"/>
          </a:xfrm>
        </p:spPr>
      </p:pic>
    </p:spTree>
    <p:extLst>
      <p:ext uri="{BB962C8B-B14F-4D97-AF65-F5344CB8AC3E}">
        <p14:creationId xmlns:p14="http://schemas.microsoft.com/office/powerpoint/2010/main" val="3458311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4294967295"/>
          </p:nvPr>
        </p:nvSpPr>
        <p:spPr>
          <a:xfrm>
            <a:off x="11418124" y="6359401"/>
            <a:ext cx="773875" cy="365125"/>
          </a:xfrm>
        </p:spPr>
        <p:txBody>
          <a:bodyPr/>
          <a:lstStyle/>
          <a:p>
            <a:r>
              <a:rPr lang="fi-FI" dirty="0"/>
              <a:t>3.7.2019</a:t>
            </a:r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4294967295"/>
          </p:nvPr>
        </p:nvSpPr>
        <p:spPr>
          <a:xfrm>
            <a:off x="0" y="6377379"/>
            <a:ext cx="1102632" cy="365125"/>
          </a:xfrm>
        </p:spPr>
        <p:txBody>
          <a:bodyPr/>
          <a:lstStyle/>
          <a:p>
            <a:r>
              <a:rPr lang="fi-FI" dirty="0"/>
              <a:t>Pekka Rajala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" t="8919" r="941" b="6847"/>
          <a:stretch/>
        </p:blipFill>
        <p:spPr bwMode="auto">
          <a:xfrm>
            <a:off x="4327488" y="1693051"/>
            <a:ext cx="7376783" cy="3512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kstiruutu 5"/>
          <p:cNvSpPr txBox="1"/>
          <p:nvPr/>
        </p:nvSpPr>
        <p:spPr>
          <a:xfrm>
            <a:off x="838201" y="1617988"/>
            <a:ext cx="306705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dirty="0"/>
              <a:t>Toteutumat välilehden alasivuilla näkyvät myös urakoitsijan koneella tehtävien kokonaishintaisten töiden toteutumatiedot. Toteutumat voivat tulla urakoitsijan järjestelmistä suoraan rajapinnan kautta tai urakoitsija voi syöttää tietoja Harjaan.</a:t>
            </a:r>
          </a:p>
          <a:p>
            <a:endParaRPr lang="fi-FI" sz="1400" dirty="0"/>
          </a:p>
          <a:p>
            <a:r>
              <a:rPr lang="fi-FI" sz="1400" dirty="0"/>
              <a:t>Ei-koneellisesti tehtävien kokonaishintaisten töiden osalta lisätään mahdollisuus raportoida vain toimenpidetasolla esim. Liikenneympäristön hoitoa.</a:t>
            </a:r>
            <a:br>
              <a:rPr lang="fi-FI" sz="1400" dirty="0"/>
            </a:br>
            <a:endParaRPr lang="fi-FI" sz="1400" dirty="0"/>
          </a:p>
          <a:p>
            <a:r>
              <a:rPr lang="fi-FI" sz="1400" dirty="0"/>
              <a:t>Erikseen sovittavat tehtävät raportoidaan kuitenkin tehtävätasolla mm. viranomaistehtävät, maastopalvelu ja kolmansien osapuolten aiheuttamat vahingot.</a:t>
            </a:r>
          </a:p>
          <a:p>
            <a:endParaRPr lang="fi-FI" sz="14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8B0F7FB-451A-0248-8935-81FD80B87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99612" cy="1325563"/>
          </a:xfrm>
        </p:spPr>
        <p:txBody>
          <a:bodyPr/>
          <a:lstStyle/>
          <a:p>
            <a:r>
              <a:rPr lang="en-FI" dirty="0"/>
              <a:t>Toteumat</a:t>
            </a:r>
          </a:p>
        </p:txBody>
      </p:sp>
    </p:spTree>
    <p:extLst>
      <p:ext uri="{BB962C8B-B14F-4D97-AF65-F5344CB8AC3E}">
        <p14:creationId xmlns:p14="http://schemas.microsoft.com/office/powerpoint/2010/main" val="3254541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4294967295"/>
          </p:nvPr>
        </p:nvSpPr>
        <p:spPr>
          <a:xfrm>
            <a:off x="11388436" y="6340869"/>
            <a:ext cx="803564" cy="365125"/>
          </a:xfrm>
        </p:spPr>
        <p:txBody>
          <a:bodyPr/>
          <a:lstStyle/>
          <a:p>
            <a:r>
              <a:rPr lang="fi-FI" dirty="0"/>
              <a:t>3.7.2019</a:t>
            </a:r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4294967295"/>
          </p:nvPr>
        </p:nvSpPr>
        <p:spPr>
          <a:xfrm>
            <a:off x="0" y="6353464"/>
            <a:ext cx="1043256" cy="365125"/>
          </a:xfrm>
        </p:spPr>
        <p:txBody>
          <a:bodyPr/>
          <a:lstStyle/>
          <a:p>
            <a:r>
              <a:rPr lang="fi-FI" dirty="0"/>
              <a:t>Pekka Rajala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3" b="3821"/>
          <a:stretch/>
        </p:blipFill>
        <p:spPr bwMode="auto">
          <a:xfrm>
            <a:off x="4327488" y="1714984"/>
            <a:ext cx="7302226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kstiruutu 4"/>
          <p:cNvSpPr txBox="1"/>
          <p:nvPr/>
        </p:nvSpPr>
        <p:spPr>
          <a:xfrm>
            <a:off x="838200" y="1692877"/>
            <a:ext cx="28330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dirty="0"/>
              <a:t>Laadunseuranta-välilehdellä on kaikki laadunseurantaan liittyvät näytöt.</a:t>
            </a:r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2A4FDECA-3FE5-A34F-AF5A-8553D1855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99612" cy="1325563"/>
          </a:xfrm>
        </p:spPr>
        <p:txBody>
          <a:bodyPr/>
          <a:lstStyle/>
          <a:p>
            <a:r>
              <a:rPr lang="en-FI" dirty="0"/>
              <a:t>Laadunseuranta</a:t>
            </a:r>
          </a:p>
        </p:txBody>
      </p:sp>
    </p:spTree>
    <p:extLst>
      <p:ext uri="{BB962C8B-B14F-4D97-AF65-F5344CB8AC3E}">
        <p14:creationId xmlns:p14="http://schemas.microsoft.com/office/powerpoint/2010/main" val="563376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4294967295"/>
          </p:nvPr>
        </p:nvSpPr>
        <p:spPr>
          <a:xfrm>
            <a:off x="11334996" y="6356349"/>
            <a:ext cx="857003" cy="365126"/>
          </a:xfrm>
        </p:spPr>
        <p:txBody>
          <a:bodyPr/>
          <a:lstStyle/>
          <a:p>
            <a:r>
              <a:rPr lang="fi-FI" dirty="0"/>
              <a:t>3.7.2019</a:t>
            </a:r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1096694" cy="365125"/>
          </a:xfrm>
        </p:spPr>
        <p:txBody>
          <a:bodyPr/>
          <a:lstStyle/>
          <a:p>
            <a:r>
              <a:rPr lang="fi-FI" dirty="0"/>
              <a:t>Pekka Rajala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85" b="7363"/>
          <a:stretch/>
        </p:blipFill>
        <p:spPr bwMode="auto">
          <a:xfrm>
            <a:off x="4327488" y="1690688"/>
            <a:ext cx="7347581" cy="34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64CBBC80-D2CE-3248-A479-5E4C003D3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99612" cy="1325563"/>
          </a:xfrm>
        </p:spPr>
        <p:txBody>
          <a:bodyPr/>
          <a:lstStyle/>
          <a:p>
            <a:r>
              <a:rPr lang="en-FI" dirty="0"/>
              <a:t>Välitavoitteet</a:t>
            </a:r>
          </a:p>
        </p:txBody>
      </p:sp>
      <p:sp>
        <p:nvSpPr>
          <p:cNvPr id="8" name="Tekstiruutu 4">
            <a:extLst>
              <a:ext uri="{FF2B5EF4-FFF2-40B4-BE49-F238E27FC236}">
                <a16:creationId xmlns:a16="http://schemas.microsoft.com/office/drawing/2014/main" id="{F59F9F4B-2ECA-834B-9B6D-D4F0EC620D4A}"/>
              </a:ext>
            </a:extLst>
          </p:cNvPr>
          <p:cNvSpPr txBox="1"/>
          <p:nvPr/>
        </p:nvSpPr>
        <p:spPr>
          <a:xfrm>
            <a:off x="838200" y="1690688"/>
            <a:ext cx="28330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dirty="0"/>
              <a:t>Harjaan on lisätty Välitavoitteet-välilehti. Siihen voidaan syöttää määräaikaan tehtävien töiden määräajat. Valtakunnalliset määräajat pyritään syöttämään valmiiksi, mutta urakkakohtaiset ajat pitää urakan vastuuhenkilön syöttää. Urakoitsija kirjaa toteutuman.</a:t>
            </a:r>
          </a:p>
          <a:p>
            <a:endParaRPr lang="fi-FI" sz="1400" dirty="0"/>
          </a:p>
        </p:txBody>
      </p:sp>
    </p:spTree>
    <p:extLst>
      <p:ext uri="{BB962C8B-B14F-4D97-AF65-F5344CB8AC3E}">
        <p14:creationId xmlns:p14="http://schemas.microsoft.com/office/powerpoint/2010/main" val="2024274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4294967295"/>
          </p:nvPr>
        </p:nvSpPr>
        <p:spPr>
          <a:xfrm>
            <a:off x="11396353" y="6377378"/>
            <a:ext cx="795647" cy="365125"/>
          </a:xfrm>
        </p:spPr>
        <p:txBody>
          <a:bodyPr/>
          <a:lstStyle/>
          <a:p>
            <a:r>
              <a:rPr lang="fi-FI" dirty="0"/>
              <a:t>3.7.2019</a:t>
            </a:r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4294967295"/>
          </p:nvPr>
        </p:nvSpPr>
        <p:spPr>
          <a:xfrm>
            <a:off x="0" y="6377379"/>
            <a:ext cx="1055131" cy="365125"/>
          </a:xfrm>
        </p:spPr>
        <p:txBody>
          <a:bodyPr/>
          <a:lstStyle/>
          <a:p>
            <a:r>
              <a:rPr lang="fi-FI" dirty="0"/>
              <a:t>Pekka Rajala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" t="8958" r="1183" b="17708"/>
          <a:stretch/>
        </p:blipFill>
        <p:spPr bwMode="auto">
          <a:xfrm>
            <a:off x="4327488" y="1690688"/>
            <a:ext cx="7358674" cy="3089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3D3FE4E0-6A91-3C42-BE3C-68124143A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99612" cy="1325563"/>
          </a:xfrm>
        </p:spPr>
        <p:txBody>
          <a:bodyPr/>
          <a:lstStyle/>
          <a:p>
            <a:r>
              <a:rPr lang="en-FI" dirty="0"/>
              <a:t>Turvallisuus</a:t>
            </a:r>
          </a:p>
        </p:txBody>
      </p:sp>
      <p:sp>
        <p:nvSpPr>
          <p:cNvPr id="8" name="Tekstiruutu 4">
            <a:extLst>
              <a:ext uri="{FF2B5EF4-FFF2-40B4-BE49-F238E27FC236}">
                <a16:creationId xmlns:a16="http://schemas.microsoft.com/office/drawing/2014/main" id="{A61B1D09-42A0-004A-8853-BBD2D9CC5369}"/>
              </a:ext>
            </a:extLst>
          </p:cNvPr>
          <p:cNvSpPr txBox="1"/>
          <p:nvPr/>
        </p:nvSpPr>
        <p:spPr>
          <a:xfrm>
            <a:off x="838200" y="1690688"/>
            <a:ext cx="283300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dirty="0"/>
              <a:t>Harjaa käyttävien urakoitsijoiden turvallisuusraportointi tulee (rajapinnan kautta) myös Harjaan ja siirtyy Harjan kautta </a:t>
            </a:r>
            <a:r>
              <a:rPr lang="fi-FI" sz="1400" dirty="0" err="1"/>
              <a:t>TURIin</a:t>
            </a:r>
            <a:r>
              <a:rPr lang="fi-FI" sz="1400" dirty="0"/>
              <a:t>. Turvallisuusraportointia voidaan tehdä/käsitellä Harjassa.</a:t>
            </a:r>
          </a:p>
          <a:p>
            <a:endParaRPr lang="fi-FI" sz="1400" dirty="0"/>
          </a:p>
        </p:txBody>
      </p:sp>
    </p:spTree>
    <p:extLst>
      <p:ext uri="{BB962C8B-B14F-4D97-AF65-F5344CB8AC3E}">
        <p14:creationId xmlns:p14="http://schemas.microsoft.com/office/powerpoint/2010/main" val="143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72BE655A-76C0-0C4A-A403-E938CAFC51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" t="8924" r="853" b="6545"/>
          <a:stretch/>
        </p:blipFill>
        <p:spPr bwMode="auto">
          <a:xfrm>
            <a:off x="919121" y="1950900"/>
            <a:ext cx="9132929" cy="4426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äivämäärän paikkamerkki 1"/>
          <p:cNvSpPr>
            <a:spLocks noGrp="1"/>
          </p:cNvSpPr>
          <p:nvPr>
            <p:ph type="dt" sz="half" idx="4294967295"/>
          </p:nvPr>
        </p:nvSpPr>
        <p:spPr>
          <a:xfrm>
            <a:off x="11396353" y="6377378"/>
            <a:ext cx="795647" cy="365125"/>
          </a:xfrm>
        </p:spPr>
        <p:txBody>
          <a:bodyPr/>
          <a:lstStyle/>
          <a:p>
            <a:r>
              <a:rPr lang="fi-FI" dirty="0"/>
              <a:t>3.7.2019</a:t>
            </a:r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4294967295"/>
          </p:nvPr>
        </p:nvSpPr>
        <p:spPr>
          <a:xfrm>
            <a:off x="0" y="6377379"/>
            <a:ext cx="1055131" cy="365125"/>
          </a:xfrm>
        </p:spPr>
        <p:txBody>
          <a:bodyPr/>
          <a:lstStyle/>
          <a:p>
            <a:r>
              <a:rPr lang="fi-FI" dirty="0"/>
              <a:t>Pekka Rajala</a:t>
            </a:r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3D3FE4E0-6A91-3C42-BE3C-68124143A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99612" cy="1325563"/>
          </a:xfrm>
        </p:spPr>
        <p:txBody>
          <a:bodyPr/>
          <a:lstStyle/>
          <a:p>
            <a:r>
              <a:rPr lang="en-FI" dirty="0"/>
              <a:t>Laskutusyhteenveto</a:t>
            </a:r>
          </a:p>
        </p:txBody>
      </p:sp>
      <p:sp>
        <p:nvSpPr>
          <p:cNvPr id="8" name="Tekstiruutu 4">
            <a:extLst>
              <a:ext uri="{FF2B5EF4-FFF2-40B4-BE49-F238E27FC236}">
                <a16:creationId xmlns:a16="http://schemas.microsoft.com/office/drawing/2014/main" id="{A61B1D09-42A0-004A-8853-BBD2D9CC5369}"/>
              </a:ext>
            </a:extLst>
          </p:cNvPr>
          <p:cNvSpPr txBox="1"/>
          <p:nvPr/>
        </p:nvSpPr>
        <p:spPr>
          <a:xfrm>
            <a:off x="838200" y="1507725"/>
            <a:ext cx="9132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dirty="0"/>
              <a:t>Laskutusyhteenveto kokoaa urakan kustannustiedot.</a:t>
            </a:r>
          </a:p>
        </p:txBody>
      </p:sp>
    </p:spTree>
    <p:extLst>
      <p:ext uri="{BB962C8B-B14F-4D97-AF65-F5344CB8AC3E}">
        <p14:creationId xmlns:p14="http://schemas.microsoft.com/office/powerpoint/2010/main" val="4260886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4294967295"/>
          </p:nvPr>
        </p:nvSpPr>
        <p:spPr>
          <a:xfrm>
            <a:off x="11396353" y="6377378"/>
            <a:ext cx="795647" cy="365125"/>
          </a:xfrm>
        </p:spPr>
        <p:txBody>
          <a:bodyPr/>
          <a:lstStyle/>
          <a:p>
            <a:r>
              <a:rPr lang="fi-FI" dirty="0"/>
              <a:t>3.7.2019</a:t>
            </a:r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4294967295"/>
          </p:nvPr>
        </p:nvSpPr>
        <p:spPr>
          <a:xfrm>
            <a:off x="0" y="6377379"/>
            <a:ext cx="1055131" cy="365125"/>
          </a:xfrm>
        </p:spPr>
        <p:txBody>
          <a:bodyPr/>
          <a:lstStyle/>
          <a:p>
            <a:r>
              <a:rPr lang="fi-FI" dirty="0"/>
              <a:t>Pekka Rajala</a:t>
            </a:r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3D3FE4E0-6A91-3C42-BE3C-68124143A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99612" cy="1325563"/>
          </a:xfrm>
        </p:spPr>
        <p:txBody>
          <a:bodyPr/>
          <a:lstStyle/>
          <a:p>
            <a:r>
              <a:rPr lang="en-FI" dirty="0"/>
              <a:t>Raportit</a:t>
            </a:r>
          </a:p>
        </p:txBody>
      </p:sp>
      <p:sp>
        <p:nvSpPr>
          <p:cNvPr id="8" name="Tekstiruutu 4">
            <a:extLst>
              <a:ext uri="{FF2B5EF4-FFF2-40B4-BE49-F238E27FC236}">
                <a16:creationId xmlns:a16="http://schemas.microsoft.com/office/drawing/2014/main" id="{A61B1D09-42A0-004A-8853-BBD2D9CC5369}"/>
              </a:ext>
            </a:extLst>
          </p:cNvPr>
          <p:cNvSpPr txBox="1"/>
          <p:nvPr/>
        </p:nvSpPr>
        <p:spPr>
          <a:xfrm>
            <a:off x="838201" y="1690688"/>
            <a:ext cx="31388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dirty="0"/>
              <a:t>Harjassa on runsaasti raportteja toiminnan ja turvallisuuden seurantaan</a:t>
            </a:r>
          </a:p>
          <a:p>
            <a:endParaRPr lang="fi-FI" sz="1400" dirty="0"/>
          </a:p>
          <a:p>
            <a:r>
              <a:rPr lang="fi-FI" sz="1400" dirty="0"/>
              <a:t>Raportteja voi ottaa eri hallintotasoilla ja eri aikaväliltä. </a:t>
            </a:r>
          </a:p>
          <a:p>
            <a:endParaRPr lang="fi-FI" sz="1400" dirty="0"/>
          </a:p>
          <a:p>
            <a:r>
              <a:rPr lang="fi-FI" sz="1400" dirty="0"/>
              <a:t>Raporteista voi tehdä myös tulostettavia pdf-raportteja tai viedä tiedot Exceliin jatkokäsittelyä varten.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BCB602F-6EB8-5240-A905-7DB996099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8776" r="37935" b="23030"/>
          <a:stretch/>
        </p:blipFill>
        <p:spPr bwMode="auto">
          <a:xfrm>
            <a:off x="4327485" y="1690688"/>
            <a:ext cx="7362123" cy="440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9590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4294967295"/>
          </p:nvPr>
        </p:nvSpPr>
        <p:spPr>
          <a:xfrm>
            <a:off x="11396353" y="6377378"/>
            <a:ext cx="795647" cy="365125"/>
          </a:xfrm>
        </p:spPr>
        <p:txBody>
          <a:bodyPr/>
          <a:lstStyle/>
          <a:p>
            <a:r>
              <a:rPr lang="fi-FI" dirty="0"/>
              <a:t>3.7.2019</a:t>
            </a:r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4294967295"/>
          </p:nvPr>
        </p:nvSpPr>
        <p:spPr>
          <a:xfrm>
            <a:off x="0" y="6377379"/>
            <a:ext cx="1055131" cy="365125"/>
          </a:xfrm>
        </p:spPr>
        <p:txBody>
          <a:bodyPr/>
          <a:lstStyle/>
          <a:p>
            <a:r>
              <a:rPr lang="fi-FI" dirty="0"/>
              <a:t>Pekka Rajala</a:t>
            </a:r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3D3FE4E0-6A91-3C42-BE3C-68124143A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99612" cy="1325563"/>
          </a:xfrm>
        </p:spPr>
        <p:txBody>
          <a:bodyPr/>
          <a:lstStyle/>
          <a:p>
            <a:r>
              <a:rPr lang="en-FI" dirty="0"/>
              <a:t>Kartta</a:t>
            </a:r>
          </a:p>
        </p:txBody>
      </p:sp>
      <p:sp>
        <p:nvSpPr>
          <p:cNvPr id="8" name="Tekstiruutu 4">
            <a:extLst>
              <a:ext uri="{FF2B5EF4-FFF2-40B4-BE49-F238E27FC236}">
                <a16:creationId xmlns:a16="http://schemas.microsoft.com/office/drawing/2014/main" id="{A61B1D09-42A0-004A-8853-BBD2D9CC5369}"/>
              </a:ext>
            </a:extLst>
          </p:cNvPr>
          <p:cNvSpPr txBox="1"/>
          <p:nvPr/>
        </p:nvSpPr>
        <p:spPr>
          <a:xfrm>
            <a:off x="838201" y="1690688"/>
            <a:ext cx="31388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dirty="0"/>
              <a:t>Keskeinen muutos Harjassa Auraan verrattuna on karttakäyttöliittymän  tuominen Harjaan. </a:t>
            </a:r>
          </a:p>
          <a:p>
            <a:endParaRPr lang="fi-FI" sz="1400" dirty="0"/>
          </a:p>
          <a:p>
            <a:r>
              <a:rPr lang="fi-FI" sz="1400" dirty="0"/>
              <a:t>Tilannekuvassa voidaan seurata lähes kaikkia Harja-tapahtumia reaaliajassa tai valitulla aikavälillä historiatietona joko yhdessä tai useammassa urakassa tai laajemmalla alueella.</a:t>
            </a:r>
          </a:p>
          <a:p>
            <a:endParaRPr lang="fi-FI" sz="14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0EAC15D-CE7E-814B-A479-81FC6CD275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" t="9038" r="939" b="6716"/>
          <a:stretch/>
        </p:blipFill>
        <p:spPr bwMode="auto">
          <a:xfrm>
            <a:off x="4327488" y="1690688"/>
            <a:ext cx="7344769" cy="374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9806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4314B41D-C388-6B44-B943-27216E17E1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t="8366" r="2653" b="6422"/>
          <a:stretch/>
        </p:blipFill>
        <p:spPr bwMode="auto">
          <a:xfrm>
            <a:off x="4318193" y="1690688"/>
            <a:ext cx="7386078" cy="385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äivämäärän paikkamerkki 1"/>
          <p:cNvSpPr>
            <a:spLocks noGrp="1"/>
          </p:cNvSpPr>
          <p:nvPr>
            <p:ph type="dt" sz="half" idx="4294967295"/>
          </p:nvPr>
        </p:nvSpPr>
        <p:spPr>
          <a:xfrm>
            <a:off x="11396353" y="6377378"/>
            <a:ext cx="795647" cy="365125"/>
          </a:xfrm>
        </p:spPr>
        <p:txBody>
          <a:bodyPr/>
          <a:lstStyle/>
          <a:p>
            <a:r>
              <a:rPr lang="fi-FI" dirty="0"/>
              <a:t>3.7.2019</a:t>
            </a:r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4294967295"/>
          </p:nvPr>
        </p:nvSpPr>
        <p:spPr>
          <a:xfrm>
            <a:off x="0" y="6377379"/>
            <a:ext cx="1055131" cy="365125"/>
          </a:xfrm>
        </p:spPr>
        <p:txBody>
          <a:bodyPr/>
          <a:lstStyle/>
          <a:p>
            <a:r>
              <a:rPr lang="fi-FI" dirty="0"/>
              <a:t>Pekka Rajala</a:t>
            </a:r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3D3FE4E0-6A91-3C42-BE3C-68124143A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99612" cy="1325563"/>
          </a:xfrm>
        </p:spPr>
        <p:txBody>
          <a:bodyPr/>
          <a:lstStyle/>
          <a:p>
            <a:r>
              <a:rPr lang="en-FI" dirty="0"/>
              <a:t>Asiakaspalautteet / ilmoitukset</a:t>
            </a:r>
          </a:p>
        </p:txBody>
      </p:sp>
      <p:sp>
        <p:nvSpPr>
          <p:cNvPr id="8" name="Tekstiruutu 4">
            <a:extLst>
              <a:ext uri="{FF2B5EF4-FFF2-40B4-BE49-F238E27FC236}">
                <a16:creationId xmlns:a16="http://schemas.microsoft.com/office/drawing/2014/main" id="{A61B1D09-42A0-004A-8853-BBD2D9CC5369}"/>
              </a:ext>
            </a:extLst>
          </p:cNvPr>
          <p:cNvSpPr txBox="1"/>
          <p:nvPr/>
        </p:nvSpPr>
        <p:spPr>
          <a:xfrm>
            <a:off x="838200" y="1714984"/>
            <a:ext cx="31388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dirty="0"/>
              <a:t>Asiakaspalautteesta/ilmoituksista saa myös graafisia raportteja.</a:t>
            </a:r>
          </a:p>
          <a:p>
            <a:endParaRPr lang="fi-FI" sz="1400" dirty="0"/>
          </a:p>
        </p:txBody>
      </p:sp>
    </p:spTree>
    <p:extLst>
      <p:ext uri="{BB962C8B-B14F-4D97-AF65-F5344CB8AC3E}">
        <p14:creationId xmlns:p14="http://schemas.microsoft.com/office/powerpoint/2010/main" val="802024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1C30FB-1256-B446-8E4E-F5B5245BCB3B}"/>
              </a:ext>
            </a:extLst>
          </p:cNvPr>
          <p:cNvSpPr/>
          <p:nvPr/>
        </p:nvSpPr>
        <p:spPr>
          <a:xfrm>
            <a:off x="-1" y="-3020"/>
            <a:ext cx="12191999" cy="1395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pic>
        <p:nvPicPr>
          <p:cNvPr id="9" name="Picture 8" descr="A close up of a country road&#10;&#10;Description automatically generated">
            <a:extLst>
              <a:ext uri="{FF2B5EF4-FFF2-40B4-BE49-F238E27FC236}">
                <a16:creationId xmlns:a16="http://schemas.microsoft.com/office/drawing/2014/main" id="{62372501-7F44-4B4A-9602-F0103ACD2B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4" b="8281"/>
          <a:stretch/>
        </p:blipFill>
        <p:spPr>
          <a:xfrm>
            <a:off x="0" y="3175"/>
            <a:ext cx="12191999" cy="6734175"/>
          </a:xfrm>
          <a:prstGeom prst="rect">
            <a:avLst/>
          </a:prstGeom>
        </p:spPr>
      </p:pic>
      <p:sp>
        <p:nvSpPr>
          <p:cNvPr id="5" name="Otsikk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Käyttövaltuuksien hallinta</a:t>
            </a:r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fi-FI" dirty="0"/>
              <a:t>3.7.2019</a:t>
            </a:r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2212975" cy="365125"/>
          </a:xfrm>
        </p:spPr>
        <p:txBody>
          <a:bodyPr/>
          <a:lstStyle/>
          <a:p>
            <a:r>
              <a:rPr lang="fi-FI" dirty="0"/>
              <a:t>Pekka Rajala</a:t>
            </a:r>
          </a:p>
        </p:txBody>
      </p:sp>
    </p:spTree>
    <p:extLst>
      <p:ext uri="{BB962C8B-B14F-4D97-AF65-F5344CB8AC3E}">
        <p14:creationId xmlns:p14="http://schemas.microsoft.com/office/powerpoint/2010/main" val="3530925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dirty="0"/>
              <a:t>Väylän käyttövaltuuksien hallinta </a:t>
            </a:r>
          </a:p>
        </p:txBody>
      </p:sp>
      <p:sp>
        <p:nvSpPr>
          <p:cNvPr id="6" name="Tekstin paikkamerkki 5"/>
          <p:cNvSpPr>
            <a:spLocks noGrp="1"/>
          </p:cNvSpPr>
          <p:nvPr>
            <p:ph type="body" sz="quarter" idx="13"/>
          </p:nvPr>
        </p:nvSpPr>
        <p:spPr>
          <a:xfrm>
            <a:off x="838200" y="1905000"/>
            <a:ext cx="4860851" cy="401002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fi-FI" sz="2000" b="1" dirty="0" err="1"/>
              <a:t>Extranetin</a:t>
            </a:r>
            <a:r>
              <a:rPr lang="fi-FI" sz="2000" b="1" dirty="0"/>
              <a:t> Valtuushallinta-palvelu:</a:t>
            </a:r>
            <a:br>
              <a:rPr lang="fi-FI" sz="2000" dirty="0"/>
            </a:br>
            <a:endParaRPr lang="fi-FI" sz="2000" dirty="0"/>
          </a:p>
          <a:p>
            <a:pPr lvl="1">
              <a:lnSpc>
                <a:spcPct val="100000"/>
              </a:lnSpc>
            </a:pPr>
            <a:r>
              <a:rPr lang="fi-FI" sz="2000" dirty="0"/>
              <a:t>mahdollistaa kaikkien </a:t>
            </a:r>
            <a:r>
              <a:rPr lang="fi-FI" sz="2000" dirty="0" err="1"/>
              <a:t>Extranetin</a:t>
            </a:r>
            <a:r>
              <a:rPr lang="fi-FI" sz="2000" dirty="0"/>
              <a:t> kautta käytettävien palvelujen oikeuksien hallinnan, esim. Harjan </a:t>
            </a:r>
          </a:p>
          <a:p>
            <a:pPr lvl="1">
              <a:lnSpc>
                <a:spcPct val="100000"/>
              </a:lnSpc>
            </a:pPr>
            <a:r>
              <a:rPr lang="fi-FI" sz="2000" dirty="0"/>
              <a:t>keskitetty ja pitkälle automatisoitu  </a:t>
            </a:r>
          </a:p>
          <a:p>
            <a:pPr lvl="1">
              <a:lnSpc>
                <a:spcPct val="100000"/>
              </a:lnSpc>
            </a:pPr>
            <a:r>
              <a:rPr lang="fi-FI" sz="2000" dirty="0"/>
              <a:t>tieto oikeuksista ajan tasalla </a:t>
            </a:r>
          </a:p>
          <a:p>
            <a:pPr lvl="1">
              <a:lnSpc>
                <a:spcPct val="100000"/>
              </a:lnSpc>
            </a:pPr>
            <a:r>
              <a:rPr lang="fi-FI" sz="2000" dirty="0"/>
              <a:t>kaikki ajantasaiset tiedot saatavissa näytölle, myöhemmin myös raportointi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1325224" y="6347526"/>
            <a:ext cx="866775" cy="365125"/>
          </a:xfrm>
        </p:spPr>
        <p:txBody>
          <a:bodyPr/>
          <a:lstStyle/>
          <a:p>
            <a:r>
              <a:rPr lang="fi-FI" dirty="0"/>
              <a:t>3.7.2019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6347526"/>
            <a:ext cx="1072944" cy="365125"/>
          </a:xfrm>
        </p:spPr>
        <p:txBody>
          <a:bodyPr/>
          <a:lstStyle/>
          <a:p>
            <a:r>
              <a:rPr lang="fi-FI" dirty="0"/>
              <a:t>Pekka Rajala</a:t>
            </a:r>
          </a:p>
        </p:txBody>
      </p:sp>
      <p:sp>
        <p:nvSpPr>
          <p:cNvPr id="7" name="Tekstin paikkamerkki 5">
            <a:extLst>
              <a:ext uri="{FF2B5EF4-FFF2-40B4-BE49-F238E27FC236}">
                <a16:creationId xmlns:a16="http://schemas.microsoft.com/office/drawing/2014/main" id="{3A81AA3B-6FFB-124E-A8C9-62EB2521599F}"/>
              </a:ext>
            </a:extLst>
          </p:cNvPr>
          <p:cNvSpPr txBox="1">
            <a:spLocks/>
          </p:cNvSpPr>
          <p:nvPr/>
        </p:nvSpPr>
        <p:spPr>
          <a:xfrm>
            <a:off x="6464373" y="1905000"/>
            <a:ext cx="4860851" cy="401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fi-FI" sz="2000" b="1" dirty="0"/>
              <a:t>Kukin organisaatio vastaa omien käyttäjiensä: </a:t>
            </a:r>
            <a:br>
              <a:rPr lang="fi-FI" sz="2000" b="1" dirty="0"/>
            </a:br>
            <a:endParaRPr lang="fi-FI" sz="2000" b="1" dirty="0"/>
          </a:p>
          <a:p>
            <a:pPr lvl="1">
              <a:lnSpc>
                <a:spcPct val="100000"/>
              </a:lnSpc>
            </a:pPr>
            <a:r>
              <a:rPr lang="fi-FI" sz="2000" dirty="0"/>
              <a:t>käyttäjätiedoista </a:t>
            </a:r>
          </a:p>
          <a:p>
            <a:pPr lvl="1">
              <a:lnSpc>
                <a:spcPct val="100000"/>
              </a:lnSpc>
            </a:pPr>
            <a:r>
              <a:rPr lang="fi-FI" sz="2000" dirty="0"/>
              <a:t>oikeuksista </a:t>
            </a:r>
            <a:br>
              <a:rPr lang="fi-FI" sz="2000" dirty="0">
                <a:solidFill>
                  <a:srgbClr val="FF0000"/>
                </a:solidFill>
              </a:rPr>
            </a:br>
            <a:endParaRPr lang="fi-FI" sz="2000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fi-FI" sz="2000" dirty="0"/>
              <a:t>Oikeuksien hallinta rajautuu niihin perusteisiin, mitä organisaatiolle on  määritelty Väylän toimesta </a:t>
            </a:r>
            <a:br>
              <a:rPr lang="fi-FI" sz="2000" dirty="0"/>
            </a:br>
            <a:endParaRPr lang="fi-FI" sz="2000" dirty="0"/>
          </a:p>
          <a:p>
            <a:pPr>
              <a:lnSpc>
                <a:spcPct val="100000"/>
              </a:lnSpc>
            </a:pPr>
            <a:r>
              <a:rPr lang="fi-FI" sz="2000" dirty="0"/>
              <a:t>Väylä valvoo käyttöoikeuksia </a:t>
            </a:r>
          </a:p>
          <a:p>
            <a:pPr>
              <a:lnSpc>
                <a:spcPct val="100000"/>
              </a:lnSpc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074759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in paikkamerkki 3"/>
          <p:cNvSpPr>
            <a:spLocks noGrp="1"/>
          </p:cNvSpPr>
          <p:nvPr>
            <p:ph type="body" sz="quarter" idx="13"/>
          </p:nvPr>
        </p:nvSpPr>
        <p:spPr>
          <a:xfrm>
            <a:off x="938748" y="1598786"/>
            <a:ext cx="8697269" cy="151017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fi-FI" sz="2800" dirty="0"/>
              <a:t>Harja on kaikkien liikennemuotojen hoito- ja korjausurakoiden valvontaan, sekä sopimusten ja palautteiden hallintaan tarkoitettu järjestelmä.</a:t>
            </a:r>
          </a:p>
        </p:txBody>
      </p:sp>
      <p:sp>
        <p:nvSpPr>
          <p:cNvPr id="6" name="Päivämäärän paikkamerkki 5"/>
          <p:cNvSpPr>
            <a:spLocks noGrp="1"/>
          </p:cNvSpPr>
          <p:nvPr>
            <p:ph type="dt" sz="half" idx="4294967295"/>
          </p:nvPr>
        </p:nvSpPr>
        <p:spPr>
          <a:xfrm>
            <a:off x="11325224" y="6347361"/>
            <a:ext cx="866775" cy="374114"/>
          </a:xfrm>
        </p:spPr>
        <p:txBody>
          <a:bodyPr/>
          <a:lstStyle/>
          <a:p>
            <a:r>
              <a:rPr lang="fi-FI" dirty="0"/>
              <a:t>3.7.2019</a:t>
            </a:r>
          </a:p>
        </p:txBody>
      </p:sp>
      <p:sp>
        <p:nvSpPr>
          <p:cNvPr id="7" name="Alatunnisteen paikkamerkki 6"/>
          <p:cNvSpPr>
            <a:spLocks noGrp="1"/>
          </p:cNvSpPr>
          <p:nvPr>
            <p:ph type="ftr" sz="quarter" idx="4294967295"/>
          </p:nvPr>
        </p:nvSpPr>
        <p:spPr>
          <a:xfrm>
            <a:off x="0" y="6359401"/>
            <a:ext cx="2212975" cy="365125"/>
          </a:xfrm>
        </p:spPr>
        <p:txBody>
          <a:bodyPr/>
          <a:lstStyle/>
          <a:p>
            <a:r>
              <a:rPr lang="fi-FI" dirty="0"/>
              <a:t>Pekka Rajala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E0FF52-A109-4C40-958A-EC73742EE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3385"/>
            <a:ext cx="12192000" cy="250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31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1D45B6C-4574-D240-86B8-8BB72C19898D}"/>
              </a:ext>
            </a:extLst>
          </p:cNvPr>
          <p:cNvSpPr/>
          <p:nvPr/>
        </p:nvSpPr>
        <p:spPr>
          <a:xfrm>
            <a:off x="8223662" y="2582583"/>
            <a:ext cx="2921330" cy="643896"/>
          </a:xfrm>
          <a:prstGeom prst="rect">
            <a:avLst/>
          </a:prstGeom>
          <a:solidFill>
            <a:schemeClr val="accent4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19F78BC-5E3D-204C-A459-B9B6B6BF3F05}"/>
              </a:ext>
            </a:extLst>
          </p:cNvPr>
          <p:cNvCxnSpPr>
            <a:cxnSpLocks/>
          </p:cNvCxnSpPr>
          <p:nvPr/>
        </p:nvCxnSpPr>
        <p:spPr>
          <a:xfrm>
            <a:off x="9684327" y="4712775"/>
            <a:ext cx="0" cy="289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E78E2DD-55B9-2445-A48A-ED340E386C1D}"/>
              </a:ext>
            </a:extLst>
          </p:cNvPr>
          <p:cNvCxnSpPr>
            <a:cxnSpLocks/>
          </p:cNvCxnSpPr>
          <p:nvPr/>
        </p:nvCxnSpPr>
        <p:spPr>
          <a:xfrm>
            <a:off x="9684327" y="3431303"/>
            <a:ext cx="0" cy="286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Valtuushallintapalvelu Extranetissa </a:t>
            </a:r>
          </a:p>
        </p:txBody>
      </p:sp>
      <p:sp>
        <p:nvSpPr>
          <p:cNvPr id="6" name="Tekstin paikkamerkki 5"/>
          <p:cNvSpPr>
            <a:spLocks noGrp="1"/>
          </p:cNvSpPr>
          <p:nvPr>
            <p:ph type="body" sz="quarter" idx="13"/>
          </p:nvPr>
        </p:nvSpPr>
        <p:spPr>
          <a:xfrm>
            <a:off x="838200" y="1905000"/>
            <a:ext cx="6174178" cy="445134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fi-FI" sz="1600" b="1" dirty="0"/>
              <a:t>Urakoitsija</a:t>
            </a:r>
            <a:r>
              <a:rPr lang="fi-FI" sz="1600" dirty="0"/>
              <a:t> nimittää </a:t>
            </a:r>
            <a:r>
              <a:rPr lang="fi-FI" sz="1600" dirty="0">
                <a:solidFill>
                  <a:srgbClr val="14A6C2"/>
                </a:solidFill>
              </a:rPr>
              <a:t>valtuusvastaavan</a:t>
            </a:r>
          </a:p>
          <a:p>
            <a:pPr lvl="1">
              <a:lnSpc>
                <a:spcPct val="120000"/>
              </a:lnSpc>
            </a:pPr>
            <a:r>
              <a:rPr lang="fi-FI" sz="1600" dirty="0"/>
              <a:t>Sopimus Väylän kanssa yritystasolla, vain kerran</a:t>
            </a:r>
            <a:br>
              <a:rPr lang="fi-FI" sz="1600" dirty="0"/>
            </a:br>
            <a:r>
              <a:rPr lang="fi-FI" sz="1600" dirty="0"/>
              <a:t> </a:t>
            </a:r>
          </a:p>
          <a:p>
            <a:pPr>
              <a:lnSpc>
                <a:spcPct val="120000"/>
              </a:lnSpc>
            </a:pPr>
            <a:r>
              <a:rPr lang="fi-FI" sz="1600" b="1" dirty="0"/>
              <a:t>Käyttövaltuudet</a:t>
            </a:r>
            <a:r>
              <a:rPr lang="fi-FI" sz="1600" dirty="0"/>
              <a:t> hoidetaan Väylän </a:t>
            </a:r>
            <a:r>
              <a:rPr lang="fi-FI" sz="1600" dirty="0" err="1"/>
              <a:t>Extranetin</a:t>
            </a:r>
            <a:r>
              <a:rPr lang="fi-FI" sz="1600" dirty="0"/>
              <a:t> Valtuushallinta -palvelussa </a:t>
            </a:r>
            <a:br>
              <a:rPr lang="fi-FI" sz="1600" dirty="0"/>
            </a:br>
            <a:endParaRPr lang="fi-FI" sz="1600" dirty="0"/>
          </a:p>
          <a:p>
            <a:pPr>
              <a:lnSpc>
                <a:spcPct val="120000"/>
              </a:lnSpc>
            </a:pPr>
            <a:r>
              <a:rPr lang="fi-FI" sz="1600" b="1" dirty="0"/>
              <a:t>Valtuusvastaava</a:t>
            </a:r>
            <a:r>
              <a:rPr lang="fi-FI" sz="1600" dirty="0"/>
              <a:t> vastaa urakoitsijan käyttäjätunnusten luomisesta ja poistamisesta sekä käyttöoikeuksien myöntämisestä järjestelmiin </a:t>
            </a:r>
            <a:br>
              <a:rPr lang="fi-FI" sz="1600" dirty="0"/>
            </a:br>
            <a:endParaRPr lang="fi-FI" sz="1600" dirty="0"/>
          </a:p>
          <a:p>
            <a:pPr>
              <a:lnSpc>
                <a:spcPct val="120000"/>
              </a:lnSpc>
            </a:pPr>
            <a:r>
              <a:rPr lang="fi-FI" sz="1600" dirty="0"/>
              <a:t>Lisäksi valtuushallinta palvelun oikeudet voidaan antaa ns. valtuustilaajille, jotka hoitavat näitä tehtäviä urakoitsijan kannalta tarkoituksenmukaisesti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1400311" y="6356349"/>
            <a:ext cx="786939" cy="365125"/>
          </a:xfrm>
        </p:spPr>
        <p:txBody>
          <a:bodyPr/>
          <a:lstStyle/>
          <a:p>
            <a:r>
              <a:rPr lang="fi-FI" dirty="0"/>
              <a:t>3.7.2019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6359399"/>
            <a:ext cx="1233261" cy="365125"/>
          </a:xfrm>
        </p:spPr>
        <p:txBody>
          <a:bodyPr/>
          <a:lstStyle/>
          <a:p>
            <a:r>
              <a:rPr lang="fi-FI" dirty="0"/>
              <a:t>Pekka Rajala</a:t>
            </a:r>
          </a:p>
        </p:txBody>
      </p:sp>
      <p:sp>
        <p:nvSpPr>
          <p:cNvPr id="7" name="Tekstiruutu 6"/>
          <p:cNvSpPr txBox="1"/>
          <p:nvPr/>
        </p:nvSpPr>
        <p:spPr>
          <a:xfrm>
            <a:off x="8152412" y="2003378"/>
            <a:ext cx="3342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800" b="1" dirty="0"/>
              <a:t>Vastuuhenkilö nimeää ja antaa oikeudet urakoitsijan valtuusvastaavalle tai toimii itse valtuusvastaavana:</a:t>
            </a:r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C242AAC0-6B95-AC40-9208-B38F94A20677}"/>
              </a:ext>
            </a:extLst>
          </p:cNvPr>
          <p:cNvSpPr>
            <a:spLocks noEditPoints="1"/>
          </p:cNvSpPr>
          <p:nvPr/>
        </p:nvSpPr>
        <p:spPr bwMode="auto">
          <a:xfrm>
            <a:off x="8835302" y="2737048"/>
            <a:ext cx="290529" cy="292900"/>
          </a:xfrm>
          <a:custGeom>
            <a:avLst/>
            <a:gdLst>
              <a:gd name="T0" fmla="*/ 2147483646 w 581"/>
              <a:gd name="T1" fmla="*/ 2147483646 h 584"/>
              <a:gd name="T2" fmla="*/ 2147483646 w 581"/>
              <a:gd name="T3" fmla="*/ 2147483646 h 584"/>
              <a:gd name="T4" fmla="*/ 2147483646 w 581"/>
              <a:gd name="T5" fmla="*/ 2147483646 h 584"/>
              <a:gd name="T6" fmla="*/ 2147483646 w 581"/>
              <a:gd name="T7" fmla="*/ 2147483646 h 584"/>
              <a:gd name="T8" fmla="*/ 2147483646 w 581"/>
              <a:gd name="T9" fmla="*/ 2147483646 h 584"/>
              <a:gd name="T10" fmla="*/ 2147483646 w 581"/>
              <a:gd name="T11" fmla="*/ 0 h 584"/>
              <a:gd name="T12" fmla="*/ 2147483646 w 581"/>
              <a:gd name="T13" fmla="*/ 0 h 584"/>
              <a:gd name="T14" fmla="*/ 2147483646 w 581"/>
              <a:gd name="T15" fmla="*/ 2147483646 h 584"/>
              <a:gd name="T16" fmla="*/ 2147483646 w 581"/>
              <a:gd name="T17" fmla="*/ 2147483646 h 584"/>
              <a:gd name="T18" fmla="*/ 2147483646 w 581"/>
              <a:gd name="T19" fmla="*/ 2147483646 h 584"/>
              <a:gd name="T20" fmla="*/ 2147483646 w 581"/>
              <a:gd name="T21" fmla="*/ 2147483646 h 584"/>
              <a:gd name="T22" fmla="*/ 2147483646 w 581"/>
              <a:gd name="T23" fmla="*/ 2147483646 h 584"/>
              <a:gd name="T24" fmla="*/ 2147483646 w 581"/>
              <a:gd name="T25" fmla="*/ 2147483646 h 584"/>
              <a:gd name="T26" fmla="*/ 2147483646 w 581"/>
              <a:gd name="T27" fmla="*/ 2147483646 h 584"/>
              <a:gd name="T28" fmla="*/ 2147483646 w 581"/>
              <a:gd name="T29" fmla="*/ 2147483646 h 584"/>
              <a:gd name="T30" fmla="*/ 2147483646 w 581"/>
              <a:gd name="T31" fmla="*/ 2147483646 h 584"/>
              <a:gd name="T32" fmla="*/ 2147483646 w 581"/>
              <a:gd name="T33" fmla="*/ 2147483646 h 584"/>
              <a:gd name="T34" fmla="*/ 2147483646 w 581"/>
              <a:gd name="T35" fmla="*/ 2147483646 h 584"/>
              <a:gd name="T36" fmla="*/ 2147483646 w 581"/>
              <a:gd name="T37" fmla="*/ 2147483646 h 584"/>
              <a:gd name="T38" fmla="*/ 2147483646 w 581"/>
              <a:gd name="T39" fmla="*/ 2147483646 h 584"/>
              <a:gd name="T40" fmla="*/ 2147483646 w 581"/>
              <a:gd name="T41" fmla="*/ 2147483646 h 584"/>
              <a:gd name="T42" fmla="*/ 2147483646 w 581"/>
              <a:gd name="T43" fmla="*/ 2147483646 h 584"/>
              <a:gd name="T44" fmla="*/ 2147483646 w 581"/>
              <a:gd name="T45" fmla="*/ 2147483646 h 584"/>
              <a:gd name="T46" fmla="*/ 2147483646 w 581"/>
              <a:gd name="T47" fmla="*/ 2147483646 h 584"/>
              <a:gd name="T48" fmla="*/ 2147483646 w 581"/>
              <a:gd name="T49" fmla="*/ 2147483646 h 584"/>
              <a:gd name="T50" fmla="*/ 2147483646 w 581"/>
              <a:gd name="T51" fmla="*/ 2147483646 h 584"/>
              <a:gd name="T52" fmla="*/ 2147483646 w 581"/>
              <a:gd name="T53" fmla="*/ 2147483646 h 584"/>
              <a:gd name="T54" fmla="*/ 2147483646 w 581"/>
              <a:gd name="T55" fmla="*/ 0 h 584"/>
              <a:gd name="T56" fmla="*/ 2147483646 w 581"/>
              <a:gd name="T57" fmla="*/ 2147483646 h 584"/>
              <a:gd name="T58" fmla="*/ 2147483646 w 581"/>
              <a:gd name="T59" fmla="*/ 2147483646 h 584"/>
              <a:gd name="T60" fmla="*/ 2147483646 w 581"/>
              <a:gd name="T61" fmla="*/ 2147483646 h 584"/>
              <a:gd name="T62" fmla="*/ 2147483646 w 581"/>
              <a:gd name="T63" fmla="*/ 2147483646 h 584"/>
              <a:gd name="T64" fmla="*/ 2147483646 w 581"/>
              <a:gd name="T65" fmla="*/ 2147483646 h 584"/>
              <a:gd name="T66" fmla="*/ 2147483646 w 581"/>
              <a:gd name="T67" fmla="*/ 2147483646 h 584"/>
              <a:gd name="T68" fmla="*/ 2147483646 w 581"/>
              <a:gd name="T69" fmla="*/ 2147483646 h 584"/>
              <a:gd name="T70" fmla="*/ 2147483646 w 581"/>
              <a:gd name="T71" fmla="*/ 2147483646 h 58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581" h="584">
                <a:moveTo>
                  <a:pt x="295" y="344"/>
                </a:moveTo>
                <a:lnTo>
                  <a:pt x="295" y="344"/>
                </a:lnTo>
                <a:close/>
                <a:moveTo>
                  <a:pt x="286" y="344"/>
                </a:moveTo>
                <a:lnTo>
                  <a:pt x="286" y="344"/>
                </a:lnTo>
                <a:lnTo>
                  <a:pt x="287" y="344"/>
                </a:lnTo>
                <a:lnTo>
                  <a:pt x="286" y="344"/>
                </a:lnTo>
                <a:close/>
                <a:moveTo>
                  <a:pt x="291" y="0"/>
                </a:moveTo>
                <a:lnTo>
                  <a:pt x="291" y="0"/>
                </a:lnTo>
                <a:lnTo>
                  <a:pt x="290" y="0"/>
                </a:lnTo>
                <a:cubicBezTo>
                  <a:pt x="249" y="0"/>
                  <a:pt x="211" y="19"/>
                  <a:pt x="184" y="50"/>
                </a:cubicBezTo>
                <a:cubicBezTo>
                  <a:pt x="156" y="81"/>
                  <a:pt x="139" y="124"/>
                  <a:pt x="139" y="172"/>
                </a:cubicBezTo>
                <a:cubicBezTo>
                  <a:pt x="139" y="220"/>
                  <a:pt x="156" y="263"/>
                  <a:pt x="184" y="294"/>
                </a:cubicBezTo>
                <a:cubicBezTo>
                  <a:pt x="210" y="324"/>
                  <a:pt x="247" y="343"/>
                  <a:pt x="286" y="344"/>
                </a:cubicBezTo>
                <a:lnTo>
                  <a:pt x="287" y="344"/>
                </a:lnTo>
                <a:lnTo>
                  <a:pt x="288" y="344"/>
                </a:lnTo>
                <a:lnTo>
                  <a:pt x="289" y="344"/>
                </a:lnTo>
                <a:lnTo>
                  <a:pt x="290" y="344"/>
                </a:lnTo>
                <a:lnTo>
                  <a:pt x="291" y="344"/>
                </a:lnTo>
                <a:lnTo>
                  <a:pt x="292" y="344"/>
                </a:lnTo>
                <a:lnTo>
                  <a:pt x="293" y="344"/>
                </a:lnTo>
                <a:lnTo>
                  <a:pt x="294" y="344"/>
                </a:lnTo>
                <a:lnTo>
                  <a:pt x="295" y="344"/>
                </a:lnTo>
                <a:cubicBezTo>
                  <a:pt x="334" y="343"/>
                  <a:pt x="371" y="324"/>
                  <a:pt x="397" y="294"/>
                </a:cubicBezTo>
                <a:cubicBezTo>
                  <a:pt x="425" y="263"/>
                  <a:pt x="442" y="220"/>
                  <a:pt x="442" y="172"/>
                </a:cubicBezTo>
                <a:cubicBezTo>
                  <a:pt x="442" y="124"/>
                  <a:pt x="425" y="81"/>
                  <a:pt x="397" y="50"/>
                </a:cubicBezTo>
                <a:cubicBezTo>
                  <a:pt x="370" y="19"/>
                  <a:pt x="332" y="0"/>
                  <a:pt x="291" y="0"/>
                </a:cubicBezTo>
                <a:close/>
                <a:moveTo>
                  <a:pt x="58" y="432"/>
                </a:moveTo>
                <a:lnTo>
                  <a:pt x="58" y="432"/>
                </a:lnTo>
                <a:lnTo>
                  <a:pt x="203" y="354"/>
                </a:lnTo>
                <a:cubicBezTo>
                  <a:pt x="229" y="369"/>
                  <a:pt x="259" y="378"/>
                  <a:pt x="290" y="378"/>
                </a:cubicBezTo>
                <a:lnTo>
                  <a:pt x="291" y="378"/>
                </a:lnTo>
                <a:cubicBezTo>
                  <a:pt x="322" y="378"/>
                  <a:pt x="352" y="369"/>
                  <a:pt x="378" y="354"/>
                </a:cubicBezTo>
                <a:lnTo>
                  <a:pt x="523" y="432"/>
                </a:lnTo>
                <a:cubicBezTo>
                  <a:pt x="537" y="440"/>
                  <a:pt x="549" y="450"/>
                  <a:pt x="559" y="462"/>
                </a:cubicBezTo>
                <a:cubicBezTo>
                  <a:pt x="577" y="485"/>
                  <a:pt x="581" y="515"/>
                  <a:pt x="568" y="542"/>
                </a:cubicBezTo>
                <a:cubicBezTo>
                  <a:pt x="555" y="568"/>
                  <a:pt x="529" y="584"/>
                  <a:pt x="500" y="584"/>
                </a:cubicBezTo>
                <a:lnTo>
                  <a:pt x="81" y="584"/>
                </a:lnTo>
                <a:cubicBezTo>
                  <a:pt x="52" y="584"/>
                  <a:pt x="26" y="568"/>
                  <a:pt x="13" y="542"/>
                </a:cubicBezTo>
                <a:cubicBezTo>
                  <a:pt x="0" y="515"/>
                  <a:pt x="4" y="485"/>
                  <a:pt x="22" y="462"/>
                </a:cubicBezTo>
                <a:cubicBezTo>
                  <a:pt x="32" y="450"/>
                  <a:pt x="44" y="440"/>
                  <a:pt x="58" y="4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FI"/>
          </a:p>
        </p:txBody>
      </p:sp>
      <p:sp>
        <p:nvSpPr>
          <p:cNvPr id="10" name="Tekstiruutu 6">
            <a:extLst>
              <a:ext uri="{FF2B5EF4-FFF2-40B4-BE49-F238E27FC236}">
                <a16:creationId xmlns:a16="http://schemas.microsoft.com/office/drawing/2014/main" id="{266761E9-4A53-8540-9792-580AB23785C0}"/>
              </a:ext>
            </a:extLst>
          </p:cNvPr>
          <p:cNvSpPr txBox="1"/>
          <p:nvPr/>
        </p:nvSpPr>
        <p:spPr>
          <a:xfrm>
            <a:off x="9141619" y="2776451"/>
            <a:ext cx="15923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700" b="1" dirty="0">
                <a:solidFill>
                  <a:schemeClr val="bg1"/>
                </a:solidFill>
              </a:rPr>
              <a:t>Urakoitsijan vastuuhenkilö</a:t>
            </a:r>
          </a:p>
        </p:txBody>
      </p:sp>
      <p:sp>
        <p:nvSpPr>
          <p:cNvPr id="11" name="Tekstiruutu 6">
            <a:extLst>
              <a:ext uri="{FF2B5EF4-FFF2-40B4-BE49-F238E27FC236}">
                <a16:creationId xmlns:a16="http://schemas.microsoft.com/office/drawing/2014/main" id="{6F506A2B-9D22-E148-A9CC-C2A6A31748D5}"/>
              </a:ext>
            </a:extLst>
          </p:cNvPr>
          <p:cNvSpPr txBox="1"/>
          <p:nvPr/>
        </p:nvSpPr>
        <p:spPr>
          <a:xfrm>
            <a:off x="8888150" y="3229322"/>
            <a:ext cx="1592355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i-FI" sz="600" dirty="0"/>
              <a:t>Tekee sopimuksen Väylän kanssa </a:t>
            </a:r>
          </a:p>
        </p:txBody>
      </p:sp>
      <p:sp>
        <p:nvSpPr>
          <p:cNvPr id="20" name="Tekstiruutu 6">
            <a:extLst>
              <a:ext uri="{FF2B5EF4-FFF2-40B4-BE49-F238E27FC236}">
                <a16:creationId xmlns:a16="http://schemas.microsoft.com/office/drawing/2014/main" id="{DB7CBCAE-374E-8242-ACDD-9137AAA13C26}"/>
              </a:ext>
            </a:extLst>
          </p:cNvPr>
          <p:cNvSpPr txBox="1"/>
          <p:nvPr/>
        </p:nvSpPr>
        <p:spPr>
          <a:xfrm>
            <a:off x="8888150" y="4443919"/>
            <a:ext cx="1592355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i-FI" sz="600" dirty="0"/>
              <a:t>Vastaa käyttövaltuuksista valtuushallintapalvelun puitteissa</a:t>
            </a:r>
          </a:p>
        </p:txBody>
      </p:sp>
      <p:sp>
        <p:nvSpPr>
          <p:cNvPr id="21" name="Tekstiruutu 6">
            <a:extLst>
              <a:ext uri="{FF2B5EF4-FFF2-40B4-BE49-F238E27FC236}">
                <a16:creationId xmlns:a16="http://schemas.microsoft.com/office/drawing/2014/main" id="{F2951BDE-8269-C943-A867-7A61D0CB25A0}"/>
              </a:ext>
            </a:extLst>
          </p:cNvPr>
          <p:cNvSpPr txBox="1"/>
          <p:nvPr/>
        </p:nvSpPr>
        <p:spPr>
          <a:xfrm>
            <a:off x="8888150" y="5735845"/>
            <a:ext cx="159235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i-FI" sz="600" dirty="0"/>
              <a:t>Vastaa sovitusta osuudesta käyttövaltuuksia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7CDCD1C-8A74-2942-874B-BEBC2BB42D6C}"/>
              </a:ext>
            </a:extLst>
          </p:cNvPr>
          <p:cNvSpPr/>
          <p:nvPr/>
        </p:nvSpPr>
        <p:spPr>
          <a:xfrm>
            <a:off x="8223662" y="3794325"/>
            <a:ext cx="2921330" cy="643896"/>
          </a:xfrm>
          <a:prstGeom prst="rect">
            <a:avLst/>
          </a:prstGeom>
          <a:solidFill>
            <a:schemeClr val="accent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36" name="Freeform 10">
            <a:extLst>
              <a:ext uri="{FF2B5EF4-FFF2-40B4-BE49-F238E27FC236}">
                <a16:creationId xmlns:a16="http://schemas.microsoft.com/office/drawing/2014/main" id="{31F5BA4C-4DCE-E743-8A14-B53AFBCE522E}"/>
              </a:ext>
            </a:extLst>
          </p:cNvPr>
          <p:cNvSpPr>
            <a:spLocks noEditPoints="1"/>
          </p:cNvSpPr>
          <p:nvPr/>
        </p:nvSpPr>
        <p:spPr bwMode="auto">
          <a:xfrm>
            <a:off x="8835302" y="3948790"/>
            <a:ext cx="290529" cy="292900"/>
          </a:xfrm>
          <a:custGeom>
            <a:avLst/>
            <a:gdLst>
              <a:gd name="T0" fmla="*/ 2147483646 w 581"/>
              <a:gd name="T1" fmla="*/ 2147483646 h 584"/>
              <a:gd name="T2" fmla="*/ 2147483646 w 581"/>
              <a:gd name="T3" fmla="*/ 2147483646 h 584"/>
              <a:gd name="T4" fmla="*/ 2147483646 w 581"/>
              <a:gd name="T5" fmla="*/ 2147483646 h 584"/>
              <a:gd name="T6" fmla="*/ 2147483646 w 581"/>
              <a:gd name="T7" fmla="*/ 2147483646 h 584"/>
              <a:gd name="T8" fmla="*/ 2147483646 w 581"/>
              <a:gd name="T9" fmla="*/ 2147483646 h 584"/>
              <a:gd name="T10" fmla="*/ 2147483646 w 581"/>
              <a:gd name="T11" fmla="*/ 0 h 584"/>
              <a:gd name="T12" fmla="*/ 2147483646 w 581"/>
              <a:gd name="T13" fmla="*/ 0 h 584"/>
              <a:gd name="T14" fmla="*/ 2147483646 w 581"/>
              <a:gd name="T15" fmla="*/ 2147483646 h 584"/>
              <a:gd name="T16" fmla="*/ 2147483646 w 581"/>
              <a:gd name="T17" fmla="*/ 2147483646 h 584"/>
              <a:gd name="T18" fmla="*/ 2147483646 w 581"/>
              <a:gd name="T19" fmla="*/ 2147483646 h 584"/>
              <a:gd name="T20" fmla="*/ 2147483646 w 581"/>
              <a:gd name="T21" fmla="*/ 2147483646 h 584"/>
              <a:gd name="T22" fmla="*/ 2147483646 w 581"/>
              <a:gd name="T23" fmla="*/ 2147483646 h 584"/>
              <a:gd name="T24" fmla="*/ 2147483646 w 581"/>
              <a:gd name="T25" fmla="*/ 2147483646 h 584"/>
              <a:gd name="T26" fmla="*/ 2147483646 w 581"/>
              <a:gd name="T27" fmla="*/ 2147483646 h 584"/>
              <a:gd name="T28" fmla="*/ 2147483646 w 581"/>
              <a:gd name="T29" fmla="*/ 2147483646 h 584"/>
              <a:gd name="T30" fmla="*/ 2147483646 w 581"/>
              <a:gd name="T31" fmla="*/ 2147483646 h 584"/>
              <a:gd name="T32" fmla="*/ 2147483646 w 581"/>
              <a:gd name="T33" fmla="*/ 2147483646 h 584"/>
              <a:gd name="T34" fmla="*/ 2147483646 w 581"/>
              <a:gd name="T35" fmla="*/ 2147483646 h 584"/>
              <a:gd name="T36" fmla="*/ 2147483646 w 581"/>
              <a:gd name="T37" fmla="*/ 2147483646 h 584"/>
              <a:gd name="T38" fmla="*/ 2147483646 w 581"/>
              <a:gd name="T39" fmla="*/ 2147483646 h 584"/>
              <a:gd name="T40" fmla="*/ 2147483646 w 581"/>
              <a:gd name="T41" fmla="*/ 2147483646 h 584"/>
              <a:gd name="T42" fmla="*/ 2147483646 w 581"/>
              <a:gd name="T43" fmla="*/ 2147483646 h 584"/>
              <a:gd name="T44" fmla="*/ 2147483646 w 581"/>
              <a:gd name="T45" fmla="*/ 2147483646 h 584"/>
              <a:gd name="T46" fmla="*/ 2147483646 w 581"/>
              <a:gd name="T47" fmla="*/ 2147483646 h 584"/>
              <a:gd name="T48" fmla="*/ 2147483646 w 581"/>
              <a:gd name="T49" fmla="*/ 2147483646 h 584"/>
              <a:gd name="T50" fmla="*/ 2147483646 w 581"/>
              <a:gd name="T51" fmla="*/ 2147483646 h 584"/>
              <a:gd name="T52" fmla="*/ 2147483646 w 581"/>
              <a:gd name="T53" fmla="*/ 2147483646 h 584"/>
              <a:gd name="T54" fmla="*/ 2147483646 w 581"/>
              <a:gd name="T55" fmla="*/ 0 h 584"/>
              <a:gd name="T56" fmla="*/ 2147483646 w 581"/>
              <a:gd name="T57" fmla="*/ 2147483646 h 584"/>
              <a:gd name="T58" fmla="*/ 2147483646 w 581"/>
              <a:gd name="T59" fmla="*/ 2147483646 h 584"/>
              <a:gd name="T60" fmla="*/ 2147483646 w 581"/>
              <a:gd name="T61" fmla="*/ 2147483646 h 584"/>
              <a:gd name="T62" fmla="*/ 2147483646 w 581"/>
              <a:gd name="T63" fmla="*/ 2147483646 h 584"/>
              <a:gd name="T64" fmla="*/ 2147483646 w 581"/>
              <a:gd name="T65" fmla="*/ 2147483646 h 584"/>
              <a:gd name="T66" fmla="*/ 2147483646 w 581"/>
              <a:gd name="T67" fmla="*/ 2147483646 h 584"/>
              <a:gd name="T68" fmla="*/ 2147483646 w 581"/>
              <a:gd name="T69" fmla="*/ 2147483646 h 584"/>
              <a:gd name="T70" fmla="*/ 2147483646 w 581"/>
              <a:gd name="T71" fmla="*/ 2147483646 h 58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581" h="584">
                <a:moveTo>
                  <a:pt x="295" y="344"/>
                </a:moveTo>
                <a:lnTo>
                  <a:pt x="295" y="344"/>
                </a:lnTo>
                <a:close/>
                <a:moveTo>
                  <a:pt x="286" y="344"/>
                </a:moveTo>
                <a:lnTo>
                  <a:pt x="286" y="344"/>
                </a:lnTo>
                <a:lnTo>
                  <a:pt x="287" y="344"/>
                </a:lnTo>
                <a:lnTo>
                  <a:pt x="286" y="344"/>
                </a:lnTo>
                <a:close/>
                <a:moveTo>
                  <a:pt x="291" y="0"/>
                </a:moveTo>
                <a:lnTo>
                  <a:pt x="291" y="0"/>
                </a:lnTo>
                <a:lnTo>
                  <a:pt x="290" y="0"/>
                </a:lnTo>
                <a:cubicBezTo>
                  <a:pt x="249" y="0"/>
                  <a:pt x="211" y="19"/>
                  <a:pt x="184" y="50"/>
                </a:cubicBezTo>
                <a:cubicBezTo>
                  <a:pt x="156" y="81"/>
                  <a:pt x="139" y="124"/>
                  <a:pt x="139" y="172"/>
                </a:cubicBezTo>
                <a:cubicBezTo>
                  <a:pt x="139" y="220"/>
                  <a:pt x="156" y="263"/>
                  <a:pt x="184" y="294"/>
                </a:cubicBezTo>
                <a:cubicBezTo>
                  <a:pt x="210" y="324"/>
                  <a:pt x="247" y="343"/>
                  <a:pt x="286" y="344"/>
                </a:cubicBezTo>
                <a:lnTo>
                  <a:pt x="287" y="344"/>
                </a:lnTo>
                <a:lnTo>
                  <a:pt x="288" y="344"/>
                </a:lnTo>
                <a:lnTo>
                  <a:pt x="289" y="344"/>
                </a:lnTo>
                <a:lnTo>
                  <a:pt x="290" y="344"/>
                </a:lnTo>
                <a:lnTo>
                  <a:pt x="291" y="344"/>
                </a:lnTo>
                <a:lnTo>
                  <a:pt x="292" y="344"/>
                </a:lnTo>
                <a:lnTo>
                  <a:pt x="293" y="344"/>
                </a:lnTo>
                <a:lnTo>
                  <a:pt x="294" y="344"/>
                </a:lnTo>
                <a:lnTo>
                  <a:pt x="295" y="344"/>
                </a:lnTo>
                <a:cubicBezTo>
                  <a:pt x="334" y="343"/>
                  <a:pt x="371" y="324"/>
                  <a:pt x="397" y="294"/>
                </a:cubicBezTo>
                <a:cubicBezTo>
                  <a:pt x="425" y="263"/>
                  <a:pt x="442" y="220"/>
                  <a:pt x="442" y="172"/>
                </a:cubicBezTo>
                <a:cubicBezTo>
                  <a:pt x="442" y="124"/>
                  <a:pt x="425" y="81"/>
                  <a:pt x="397" y="50"/>
                </a:cubicBezTo>
                <a:cubicBezTo>
                  <a:pt x="370" y="19"/>
                  <a:pt x="332" y="0"/>
                  <a:pt x="291" y="0"/>
                </a:cubicBezTo>
                <a:close/>
                <a:moveTo>
                  <a:pt x="58" y="432"/>
                </a:moveTo>
                <a:lnTo>
                  <a:pt x="58" y="432"/>
                </a:lnTo>
                <a:lnTo>
                  <a:pt x="203" y="354"/>
                </a:lnTo>
                <a:cubicBezTo>
                  <a:pt x="229" y="369"/>
                  <a:pt x="259" y="378"/>
                  <a:pt x="290" y="378"/>
                </a:cubicBezTo>
                <a:lnTo>
                  <a:pt x="291" y="378"/>
                </a:lnTo>
                <a:cubicBezTo>
                  <a:pt x="322" y="378"/>
                  <a:pt x="352" y="369"/>
                  <a:pt x="378" y="354"/>
                </a:cubicBezTo>
                <a:lnTo>
                  <a:pt x="523" y="432"/>
                </a:lnTo>
                <a:cubicBezTo>
                  <a:pt x="537" y="440"/>
                  <a:pt x="549" y="450"/>
                  <a:pt x="559" y="462"/>
                </a:cubicBezTo>
                <a:cubicBezTo>
                  <a:pt x="577" y="485"/>
                  <a:pt x="581" y="515"/>
                  <a:pt x="568" y="542"/>
                </a:cubicBezTo>
                <a:cubicBezTo>
                  <a:pt x="555" y="568"/>
                  <a:pt x="529" y="584"/>
                  <a:pt x="500" y="584"/>
                </a:cubicBezTo>
                <a:lnTo>
                  <a:pt x="81" y="584"/>
                </a:lnTo>
                <a:cubicBezTo>
                  <a:pt x="52" y="584"/>
                  <a:pt x="26" y="568"/>
                  <a:pt x="13" y="542"/>
                </a:cubicBezTo>
                <a:cubicBezTo>
                  <a:pt x="0" y="515"/>
                  <a:pt x="4" y="485"/>
                  <a:pt x="22" y="462"/>
                </a:cubicBezTo>
                <a:cubicBezTo>
                  <a:pt x="32" y="450"/>
                  <a:pt x="44" y="440"/>
                  <a:pt x="58" y="43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FI"/>
          </a:p>
        </p:txBody>
      </p:sp>
      <p:sp>
        <p:nvSpPr>
          <p:cNvPr id="37" name="Tekstiruutu 6">
            <a:extLst>
              <a:ext uri="{FF2B5EF4-FFF2-40B4-BE49-F238E27FC236}">
                <a16:creationId xmlns:a16="http://schemas.microsoft.com/office/drawing/2014/main" id="{84B53E47-F77F-CD45-8DE4-0DE0D1A0B252}"/>
              </a:ext>
            </a:extLst>
          </p:cNvPr>
          <p:cNvSpPr txBox="1"/>
          <p:nvPr/>
        </p:nvSpPr>
        <p:spPr>
          <a:xfrm>
            <a:off x="9141619" y="3988193"/>
            <a:ext cx="15923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700" b="1" dirty="0">
                <a:solidFill>
                  <a:schemeClr val="bg1"/>
                </a:solidFill>
              </a:rPr>
              <a:t>Urakoitsijan valtuusvastaava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B96D052-92E1-424D-8620-EFDE507C2A06}"/>
              </a:ext>
            </a:extLst>
          </p:cNvPr>
          <p:cNvSpPr/>
          <p:nvPr/>
        </p:nvSpPr>
        <p:spPr>
          <a:xfrm>
            <a:off x="8223662" y="5087860"/>
            <a:ext cx="2921330" cy="643896"/>
          </a:xfrm>
          <a:prstGeom prst="rect">
            <a:avLst/>
          </a:prstGeom>
          <a:solidFill>
            <a:schemeClr val="accent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39" name="Freeform 10">
            <a:extLst>
              <a:ext uri="{FF2B5EF4-FFF2-40B4-BE49-F238E27FC236}">
                <a16:creationId xmlns:a16="http://schemas.microsoft.com/office/drawing/2014/main" id="{9463077A-2E70-5A43-AE70-91205101A47D}"/>
              </a:ext>
            </a:extLst>
          </p:cNvPr>
          <p:cNvSpPr>
            <a:spLocks noEditPoints="1"/>
          </p:cNvSpPr>
          <p:nvPr/>
        </p:nvSpPr>
        <p:spPr bwMode="auto">
          <a:xfrm>
            <a:off x="8835302" y="5242325"/>
            <a:ext cx="290529" cy="292900"/>
          </a:xfrm>
          <a:custGeom>
            <a:avLst/>
            <a:gdLst>
              <a:gd name="T0" fmla="*/ 2147483646 w 581"/>
              <a:gd name="T1" fmla="*/ 2147483646 h 584"/>
              <a:gd name="T2" fmla="*/ 2147483646 w 581"/>
              <a:gd name="T3" fmla="*/ 2147483646 h 584"/>
              <a:gd name="T4" fmla="*/ 2147483646 w 581"/>
              <a:gd name="T5" fmla="*/ 2147483646 h 584"/>
              <a:gd name="T6" fmla="*/ 2147483646 w 581"/>
              <a:gd name="T7" fmla="*/ 2147483646 h 584"/>
              <a:gd name="T8" fmla="*/ 2147483646 w 581"/>
              <a:gd name="T9" fmla="*/ 2147483646 h 584"/>
              <a:gd name="T10" fmla="*/ 2147483646 w 581"/>
              <a:gd name="T11" fmla="*/ 0 h 584"/>
              <a:gd name="T12" fmla="*/ 2147483646 w 581"/>
              <a:gd name="T13" fmla="*/ 0 h 584"/>
              <a:gd name="T14" fmla="*/ 2147483646 w 581"/>
              <a:gd name="T15" fmla="*/ 2147483646 h 584"/>
              <a:gd name="T16" fmla="*/ 2147483646 w 581"/>
              <a:gd name="T17" fmla="*/ 2147483646 h 584"/>
              <a:gd name="T18" fmla="*/ 2147483646 w 581"/>
              <a:gd name="T19" fmla="*/ 2147483646 h 584"/>
              <a:gd name="T20" fmla="*/ 2147483646 w 581"/>
              <a:gd name="T21" fmla="*/ 2147483646 h 584"/>
              <a:gd name="T22" fmla="*/ 2147483646 w 581"/>
              <a:gd name="T23" fmla="*/ 2147483646 h 584"/>
              <a:gd name="T24" fmla="*/ 2147483646 w 581"/>
              <a:gd name="T25" fmla="*/ 2147483646 h 584"/>
              <a:gd name="T26" fmla="*/ 2147483646 w 581"/>
              <a:gd name="T27" fmla="*/ 2147483646 h 584"/>
              <a:gd name="T28" fmla="*/ 2147483646 w 581"/>
              <a:gd name="T29" fmla="*/ 2147483646 h 584"/>
              <a:gd name="T30" fmla="*/ 2147483646 w 581"/>
              <a:gd name="T31" fmla="*/ 2147483646 h 584"/>
              <a:gd name="T32" fmla="*/ 2147483646 w 581"/>
              <a:gd name="T33" fmla="*/ 2147483646 h 584"/>
              <a:gd name="T34" fmla="*/ 2147483646 w 581"/>
              <a:gd name="T35" fmla="*/ 2147483646 h 584"/>
              <a:gd name="T36" fmla="*/ 2147483646 w 581"/>
              <a:gd name="T37" fmla="*/ 2147483646 h 584"/>
              <a:gd name="T38" fmla="*/ 2147483646 w 581"/>
              <a:gd name="T39" fmla="*/ 2147483646 h 584"/>
              <a:gd name="T40" fmla="*/ 2147483646 w 581"/>
              <a:gd name="T41" fmla="*/ 2147483646 h 584"/>
              <a:gd name="T42" fmla="*/ 2147483646 w 581"/>
              <a:gd name="T43" fmla="*/ 2147483646 h 584"/>
              <a:gd name="T44" fmla="*/ 2147483646 w 581"/>
              <a:gd name="T45" fmla="*/ 2147483646 h 584"/>
              <a:gd name="T46" fmla="*/ 2147483646 w 581"/>
              <a:gd name="T47" fmla="*/ 2147483646 h 584"/>
              <a:gd name="T48" fmla="*/ 2147483646 w 581"/>
              <a:gd name="T49" fmla="*/ 2147483646 h 584"/>
              <a:gd name="T50" fmla="*/ 2147483646 w 581"/>
              <a:gd name="T51" fmla="*/ 2147483646 h 584"/>
              <a:gd name="T52" fmla="*/ 2147483646 w 581"/>
              <a:gd name="T53" fmla="*/ 2147483646 h 584"/>
              <a:gd name="T54" fmla="*/ 2147483646 w 581"/>
              <a:gd name="T55" fmla="*/ 0 h 584"/>
              <a:gd name="T56" fmla="*/ 2147483646 w 581"/>
              <a:gd name="T57" fmla="*/ 2147483646 h 584"/>
              <a:gd name="T58" fmla="*/ 2147483646 w 581"/>
              <a:gd name="T59" fmla="*/ 2147483646 h 584"/>
              <a:gd name="T60" fmla="*/ 2147483646 w 581"/>
              <a:gd name="T61" fmla="*/ 2147483646 h 584"/>
              <a:gd name="T62" fmla="*/ 2147483646 w 581"/>
              <a:gd name="T63" fmla="*/ 2147483646 h 584"/>
              <a:gd name="T64" fmla="*/ 2147483646 w 581"/>
              <a:gd name="T65" fmla="*/ 2147483646 h 584"/>
              <a:gd name="T66" fmla="*/ 2147483646 w 581"/>
              <a:gd name="T67" fmla="*/ 2147483646 h 584"/>
              <a:gd name="T68" fmla="*/ 2147483646 w 581"/>
              <a:gd name="T69" fmla="*/ 2147483646 h 584"/>
              <a:gd name="T70" fmla="*/ 2147483646 w 581"/>
              <a:gd name="T71" fmla="*/ 2147483646 h 58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581" h="584">
                <a:moveTo>
                  <a:pt x="295" y="344"/>
                </a:moveTo>
                <a:lnTo>
                  <a:pt x="295" y="344"/>
                </a:lnTo>
                <a:close/>
                <a:moveTo>
                  <a:pt x="286" y="344"/>
                </a:moveTo>
                <a:lnTo>
                  <a:pt x="286" y="344"/>
                </a:lnTo>
                <a:lnTo>
                  <a:pt x="287" y="344"/>
                </a:lnTo>
                <a:lnTo>
                  <a:pt x="286" y="344"/>
                </a:lnTo>
                <a:close/>
                <a:moveTo>
                  <a:pt x="291" y="0"/>
                </a:moveTo>
                <a:lnTo>
                  <a:pt x="291" y="0"/>
                </a:lnTo>
                <a:lnTo>
                  <a:pt x="290" y="0"/>
                </a:lnTo>
                <a:cubicBezTo>
                  <a:pt x="249" y="0"/>
                  <a:pt x="211" y="19"/>
                  <a:pt x="184" y="50"/>
                </a:cubicBezTo>
                <a:cubicBezTo>
                  <a:pt x="156" y="81"/>
                  <a:pt x="139" y="124"/>
                  <a:pt x="139" y="172"/>
                </a:cubicBezTo>
                <a:cubicBezTo>
                  <a:pt x="139" y="220"/>
                  <a:pt x="156" y="263"/>
                  <a:pt x="184" y="294"/>
                </a:cubicBezTo>
                <a:cubicBezTo>
                  <a:pt x="210" y="324"/>
                  <a:pt x="247" y="343"/>
                  <a:pt x="286" y="344"/>
                </a:cubicBezTo>
                <a:lnTo>
                  <a:pt x="287" y="344"/>
                </a:lnTo>
                <a:lnTo>
                  <a:pt x="288" y="344"/>
                </a:lnTo>
                <a:lnTo>
                  <a:pt x="289" y="344"/>
                </a:lnTo>
                <a:lnTo>
                  <a:pt x="290" y="344"/>
                </a:lnTo>
                <a:lnTo>
                  <a:pt x="291" y="344"/>
                </a:lnTo>
                <a:lnTo>
                  <a:pt x="292" y="344"/>
                </a:lnTo>
                <a:lnTo>
                  <a:pt x="293" y="344"/>
                </a:lnTo>
                <a:lnTo>
                  <a:pt x="294" y="344"/>
                </a:lnTo>
                <a:lnTo>
                  <a:pt x="295" y="344"/>
                </a:lnTo>
                <a:cubicBezTo>
                  <a:pt x="334" y="343"/>
                  <a:pt x="371" y="324"/>
                  <a:pt x="397" y="294"/>
                </a:cubicBezTo>
                <a:cubicBezTo>
                  <a:pt x="425" y="263"/>
                  <a:pt x="442" y="220"/>
                  <a:pt x="442" y="172"/>
                </a:cubicBezTo>
                <a:cubicBezTo>
                  <a:pt x="442" y="124"/>
                  <a:pt x="425" y="81"/>
                  <a:pt x="397" y="50"/>
                </a:cubicBezTo>
                <a:cubicBezTo>
                  <a:pt x="370" y="19"/>
                  <a:pt x="332" y="0"/>
                  <a:pt x="291" y="0"/>
                </a:cubicBezTo>
                <a:close/>
                <a:moveTo>
                  <a:pt x="58" y="432"/>
                </a:moveTo>
                <a:lnTo>
                  <a:pt x="58" y="432"/>
                </a:lnTo>
                <a:lnTo>
                  <a:pt x="203" y="354"/>
                </a:lnTo>
                <a:cubicBezTo>
                  <a:pt x="229" y="369"/>
                  <a:pt x="259" y="378"/>
                  <a:pt x="290" y="378"/>
                </a:cubicBezTo>
                <a:lnTo>
                  <a:pt x="291" y="378"/>
                </a:lnTo>
                <a:cubicBezTo>
                  <a:pt x="322" y="378"/>
                  <a:pt x="352" y="369"/>
                  <a:pt x="378" y="354"/>
                </a:cubicBezTo>
                <a:lnTo>
                  <a:pt x="523" y="432"/>
                </a:lnTo>
                <a:cubicBezTo>
                  <a:pt x="537" y="440"/>
                  <a:pt x="549" y="450"/>
                  <a:pt x="559" y="462"/>
                </a:cubicBezTo>
                <a:cubicBezTo>
                  <a:pt x="577" y="485"/>
                  <a:pt x="581" y="515"/>
                  <a:pt x="568" y="542"/>
                </a:cubicBezTo>
                <a:cubicBezTo>
                  <a:pt x="555" y="568"/>
                  <a:pt x="529" y="584"/>
                  <a:pt x="500" y="584"/>
                </a:cubicBezTo>
                <a:lnTo>
                  <a:pt x="81" y="584"/>
                </a:lnTo>
                <a:cubicBezTo>
                  <a:pt x="52" y="584"/>
                  <a:pt x="26" y="568"/>
                  <a:pt x="13" y="542"/>
                </a:cubicBezTo>
                <a:cubicBezTo>
                  <a:pt x="0" y="515"/>
                  <a:pt x="4" y="485"/>
                  <a:pt x="22" y="462"/>
                </a:cubicBezTo>
                <a:cubicBezTo>
                  <a:pt x="32" y="450"/>
                  <a:pt x="44" y="440"/>
                  <a:pt x="58" y="43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FI"/>
          </a:p>
        </p:txBody>
      </p:sp>
      <p:sp>
        <p:nvSpPr>
          <p:cNvPr id="40" name="Tekstiruutu 6">
            <a:extLst>
              <a:ext uri="{FF2B5EF4-FFF2-40B4-BE49-F238E27FC236}">
                <a16:creationId xmlns:a16="http://schemas.microsoft.com/office/drawing/2014/main" id="{08CD8BA2-79D0-7249-927C-598679C9F685}"/>
              </a:ext>
            </a:extLst>
          </p:cNvPr>
          <p:cNvSpPr txBox="1"/>
          <p:nvPr/>
        </p:nvSpPr>
        <p:spPr>
          <a:xfrm>
            <a:off x="9141619" y="5281728"/>
            <a:ext cx="15923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700" b="1" dirty="0">
                <a:solidFill>
                  <a:schemeClr val="bg1"/>
                </a:solidFill>
              </a:rPr>
              <a:t>Urakoitsijan valtuustilaaja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73D4AEC-E2D0-F140-A586-B9F1744F3951}"/>
              </a:ext>
            </a:extLst>
          </p:cNvPr>
          <p:cNvCxnSpPr>
            <a:cxnSpLocks/>
          </p:cNvCxnSpPr>
          <p:nvPr/>
        </p:nvCxnSpPr>
        <p:spPr>
          <a:xfrm>
            <a:off x="7540833" y="2050882"/>
            <a:ext cx="0" cy="409115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725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Käyttöoikeuksien ja henkilötietojen peruste </a:t>
            </a:r>
          </a:p>
        </p:txBody>
      </p:sp>
      <p:sp>
        <p:nvSpPr>
          <p:cNvPr id="6" name="Tekstin paikkamerkki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fi-FI" sz="1800" dirty="0"/>
              <a:t>Henkilötietojen käsittelyyn tietojärjestelmässä tulee olla asianmukainen peruste. </a:t>
            </a:r>
          </a:p>
          <a:p>
            <a:pPr>
              <a:lnSpc>
                <a:spcPct val="100000"/>
              </a:lnSpc>
            </a:pPr>
            <a:r>
              <a:rPr lang="fi-FI" sz="1800" dirty="0"/>
              <a:t>Käyttöoikeuksien myöntämisellä järjestelmään pitää olla peruste, joka kuvaa syyn minkä takia käyttäjä tarvitsee kyseisen oikeuden. </a:t>
            </a:r>
          </a:p>
          <a:p>
            <a:pPr>
              <a:lnSpc>
                <a:spcPct val="100000"/>
              </a:lnSpc>
            </a:pPr>
            <a:r>
              <a:rPr lang="fi-FI" sz="1800" dirty="0"/>
              <a:t>Tällainen peruste voi olla esimerkiksi toimeksiantosopimus, jonka toimittamiseen käyttäjä osallistuu organisaation jäsenenä tai alihankkijana. </a:t>
            </a:r>
          </a:p>
          <a:p>
            <a:pPr lvl="1">
              <a:lnSpc>
                <a:spcPct val="100000"/>
              </a:lnSpc>
            </a:pPr>
            <a:r>
              <a:rPr lang="fi-FI" sz="1800" dirty="0"/>
              <a:t>Peruste voi olla esimerkiksi urakkasopimus, ylläpitosopimus tms. </a:t>
            </a:r>
          </a:p>
          <a:p>
            <a:pPr>
              <a:lnSpc>
                <a:spcPct val="100000"/>
              </a:lnSpc>
            </a:pPr>
            <a:r>
              <a:rPr lang="fi-FI" sz="1800" dirty="0"/>
              <a:t>Käyttöoikeus pohjautuu perusteeseen. Peruste rekisteröidään Valtuushallintapalveluun käyttöoikeuksien haun lähtökohdaksi.</a:t>
            </a:r>
          </a:p>
          <a:p>
            <a:pPr lvl="1">
              <a:lnSpc>
                <a:spcPct val="100000"/>
              </a:lnSpc>
            </a:pPr>
            <a:r>
              <a:rPr lang="fi-FI" sz="1800" dirty="0"/>
              <a:t>Harjan tapauksessa peruste on urakkasopimus, jolla on alku- ja loppupäivämäärä</a:t>
            </a:r>
          </a:p>
          <a:p>
            <a:pPr>
              <a:lnSpc>
                <a:spcPct val="100000"/>
              </a:lnSpc>
            </a:pPr>
            <a:r>
              <a:rPr lang="fi-FI" sz="1800" dirty="0"/>
              <a:t>Perusteen omistaja </a:t>
            </a:r>
          </a:p>
          <a:p>
            <a:pPr lvl="1">
              <a:lnSpc>
                <a:spcPct val="100000"/>
              </a:lnSpc>
            </a:pPr>
            <a:r>
              <a:rPr lang="fi-FI" sz="1800" dirty="0"/>
              <a:t>Viranomaisen rooli, joka vastaa toiminnasta tai sopimuksesta, johon käyttöoikeudet perustuvat </a:t>
            </a:r>
          </a:p>
          <a:p>
            <a:pPr>
              <a:lnSpc>
                <a:spcPct val="100000"/>
              </a:lnSpc>
            </a:pPr>
            <a:endParaRPr lang="fi-FI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1325224" y="6356349"/>
            <a:ext cx="866775" cy="365125"/>
          </a:xfrm>
        </p:spPr>
        <p:txBody>
          <a:bodyPr/>
          <a:lstStyle/>
          <a:p>
            <a:r>
              <a:rPr lang="fi-FI" dirty="0"/>
              <a:t>3.7.2019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6356349"/>
            <a:ext cx="1108570" cy="365125"/>
          </a:xfrm>
        </p:spPr>
        <p:txBody>
          <a:bodyPr/>
          <a:lstStyle/>
          <a:p>
            <a:r>
              <a:rPr lang="fi-FI" dirty="0"/>
              <a:t>Pekka Rajala</a:t>
            </a:r>
          </a:p>
        </p:txBody>
      </p:sp>
    </p:spTree>
    <p:extLst>
      <p:ext uri="{BB962C8B-B14F-4D97-AF65-F5344CB8AC3E}">
        <p14:creationId xmlns:p14="http://schemas.microsoft.com/office/powerpoint/2010/main" val="3961336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8970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entagon 9">
            <a:extLst>
              <a:ext uri="{FF2B5EF4-FFF2-40B4-BE49-F238E27FC236}">
                <a16:creationId xmlns:a16="http://schemas.microsoft.com/office/drawing/2014/main" id="{5DBF201F-EC5E-4A42-99FE-7B79C13A5A66}"/>
              </a:ext>
            </a:extLst>
          </p:cNvPr>
          <p:cNvSpPr/>
          <p:nvPr/>
        </p:nvSpPr>
        <p:spPr>
          <a:xfrm>
            <a:off x="947557" y="2802647"/>
            <a:ext cx="5132157" cy="3156052"/>
          </a:xfrm>
          <a:prstGeom prst="homePlate">
            <a:avLst>
              <a:gd name="adj" fmla="val 3272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536882" cy="1325563"/>
          </a:xfrm>
        </p:spPr>
        <p:txBody>
          <a:bodyPr>
            <a:normAutofit/>
          </a:bodyPr>
          <a:lstStyle/>
          <a:p>
            <a:r>
              <a:rPr lang="en-US" dirty="0" err="1"/>
              <a:t>Harjan</a:t>
            </a:r>
            <a:r>
              <a:rPr lang="en-US" dirty="0"/>
              <a:t> </a:t>
            </a:r>
            <a:r>
              <a:rPr lang="en-US" dirty="0" err="1"/>
              <a:t>tavoite</a:t>
            </a:r>
            <a:endParaRPr lang="en-US" dirty="0"/>
          </a:p>
        </p:txBody>
      </p:sp>
      <p:sp>
        <p:nvSpPr>
          <p:cNvPr id="7" name="Tekstin paikkamerkki 6"/>
          <p:cNvSpPr>
            <a:spLocks noGrp="1"/>
          </p:cNvSpPr>
          <p:nvPr>
            <p:ph type="body" sz="quarter" idx="13"/>
          </p:nvPr>
        </p:nvSpPr>
        <p:spPr>
          <a:xfrm>
            <a:off x="838200" y="1604516"/>
            <a:ext cx="9840401" cy="82890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fi-FI" sz="1800" dirty="0"/>
              <a:t>Harja helpottaa eri yhteistyötahojen (Väylä, ELY, urakoitsijat, konsultit) mahdollisuutta toimia yhdessä tarjoamalla näkyvyyttä asioihin, joihin sitä aiemmin ei ole ollut.</a:t>
            </a:r>
          </a:p>
          <a:p>
            <a:pPr marL="0" indent="0">
              <a:lnSpc>
                <a:spcPct val="100000"/>
              </a:lnSpc>
              <a:buNone/>
            </a:pPr>
            <a:endParaRPr lang="fi-FI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1363325" y="6356350"/>
            <a:ext cx="828675" cy="365125"/>
          </a:xfrm>
        </p:spPr>
        <p:txBody>
          <a:bodyPr/>
          <a:lstStyle/>
          <a:p>
            <a:r>
              <a:rPr lang="fi-FI"/>
              <a:t>3.7.2019</a:t>
            </a:r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2212975" cy="365125"/>
          </a:xfrm>
        </p:spPr>
        <p:txBody>
          <a:bodyPr/>
          <a:lstStyle/>
          <a:p>
            <a:r>
              <a:rPr lang="fi-FI"/>
              <a:t>Pekka Rajala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156951" y="3628972"/>
            <a:ext cx="3693346" cy="2043390"/>
          </a:xfrm>
          <a:prstGeom prst="rect">
            <a:avLst/>
          </a:prstGeom>
          <a:noFill/>
          <a:ln w="63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  <a:latin typeface="+mj-lt"/>
                <a:cs typeface="Arial"/>
              </a:rPr>
              <a:t>Tieliikennekeskuksen</a:t>
            </a:r>
            <a:r>
              <a:rPr lang="en-US" sz="1400" dirty="0">
                <a:solidFill>
                  <a:schemeClr val="tx1"/>
                </a:solidFill>
                <a:latin typeface="+mj-lt"/>
                <a:cs typeface="Arial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j-lt"/>
                <a:cs typeface="Arial"/>
              </a:rPr>
              <a:t>ilmoitukset</a:t>
            </a:r>
            <a:endParaRPr lang="en-US" sz="1400" dirty="0">
              <a:solidFill>
                <a:schemeClr val="tx1"/>
              </a:solidFill>
              <a:latin typeface="+mj-lt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  <a:latin typeface="+mj-lt"/>
                <a:cs typeface="Arial"/>
              </a:rPr>
              <a:t>Urakoiden</a:t>
            </a:r>
            <a:r>
              <a:rPr lang="en-US" sz="1400" dirty="0">
                <a:solidFill>
                  <a:schemeClr val="tx1"/>
                </a:solidFill>
                <a:latin typeface="+mj-lt"/>
                <a:cs typeface="Arial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j-lt"/>
                <a:cs typeface="Arial"/>
              </a:rPr>
              <a:t>kustannusten</a:t>
            </a:r>
            <a:r>
              <a:rPr lang="en-US" sz="1400" dirty="0">
                <a:solidFill>
                  <a:schemeClr val="tx1"/>
                </a:solidFill>
                <a:latin typeface="+mj-lt"/>
                <a:cs typeface="Arial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j-lt"/>
                <a:cs typeface="Arial"/>
              </a:rPr>
              <a:t>seuranta</a:t>
            </a:r>
            <a:endParaRPr lang="en-US" sz="1400" dirty="0">
              <a:solidFill>
                <a:schemeClr val="tx1"/>
              </a:solidFill>
              <a:latin typeface="+mj-lt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  <a:latin typeface="+mj-lt"/>
                <a:cs typeface="Arial"/>
              </a:rPr>
              <a:t>Päivystäjätiedot</a:t>
            </a:r>
            <a:endParaRPr lang="en-US" sz="1400" dirty="0">
              <a:solidFill>
                <a:schemeClr val="tx1"/>
              </a:solidFill>
              <a:latin typeface="+mj-lt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  <a:latin typeface="+mj-lt"/>
                <a:cs typeface="Arial"/>
              </a:rPr>
              <a:t>Tierekisterin</a:t>
            </a:r>
            <a:r>
              <a:rPr lang="en-US" sz="1400" dirty="0">
                <a:solidFill>
                  <a:schemeClr val="tx1"/>
                </a:solidFill>
                <a:latin typeface="+mj-lt"/>
                <a:cs typeface="Arial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j-lt"/>
                <a:cs typeface="Arial"/>
              </a:rPr>
              <a:t>varusteteeman</a:t>
            </a:r>
            <a:r>
              <a:rPr lang="en-US" sz="1400" dirty="0">
                <a:solidFill>
                  <a:schemeClr val="tx1"/>
                </a:solidFill>
                <a:latin typeface="+mj-lt"/>
                <a:cs typeface="Arial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j-lt"/>
                <a:cs typeface="Arial"/>
              </a:rPr>
              <a:t>päivitykset</a:t>
            </a:r>
            <a:endParaRPr lang="en-US" sz="1400" dirty="0">
              <a:solidFill>
                <a:schemeClr val="tx1"/>
              </a:solidFill>
              <a:latin typeface="+mj-lt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  <a:latin typeface="+mj-lt"/>
                <a:cs typeface="Arial"/>
              </a:rPr>
              <a:t>Reaaliaikainen</a:t>
            </a:r>
            <a:r>
              <a:rPr lang="en-US" sz="1400" dirty="0">
                <a:solidFill>
                  <a:schemeClr val="tx1"/>
                </a:solidFill>
                <a:latin typeface="+mj-lt"/>
                <a:cs typeface="Arial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j-lt"/>
                <a:cs typeface="Arial"/>
              </a:rPr>
              <a:t>toteumien</a:t>
            </a:r>
            <a:r>
              <a:rPr lang="en-US" sz="1400" dirty="0">
                <a:solidFill>
                  <a:schemeClr val="tx1"/>
                </a:solidFill>
                <a:latin typeface="+mj-lt"/>
                <a:cs typeface="Arial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j-lt"/>
                <a:cs typeface="Arial"/>
              </a:rPr>
              <a:t>seuranta</a:t>
            </a:r>
            <a:endParaRPr lang="en-US" sz="1400" dirty="0">
              <a:solidFill>
                <a:schemeClr val="tx1"/>
              </a:solidFill>
              <a:latin typeface="+mj-lt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  <a:latin typeface="+mj-lt"/>
                <a:cs typeface="Arial"/>
              </a:rPr>
              <a:t>Karttapohjainen</a:t>
            </a:r>
            <a:r>
              <a:rPr lang="en-US" sz="1400" dirty="0">
                <a:solidFill>
                  <a:schemeClr val="tx1"/>
                </a:solidFill>
                <a:latin typeface="+mj-lt"/>
                <a:cs typeface="Arial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j-lt"/>
                <a:cs typeface="Arial"/>
              </a:rPr>
              <a:t>tilannekuva</a:t>
            </a:r>
            <a:endParaRPr lang="en-US" sz="1400" dirty="0">
              <a:solidFill>
                <a:schemeClr val="tx1"/>
              </a:solidFill>
              <a:latin typeface="+mj-lt"/>
              <a:cs typeface="Arial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89471E4-6BF0-8447-B596-95C794B82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3513" y="3094091"/>
            <a:ext cx="2815092" cy="99356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4FF64D65-69AF-344D-A2DE-63C06AD85801}"/>
              </a:ext>
            </a:extLst>
          </p:cNvPr>
          <p:cNvSpPr/>
          <p:nvPr/>
        </p:nvSpPr>
        <p:spPr>
          <a:xfrm>
            <a:off x="7032899" y="5157397"/>
            <a:ext cx="1089329" cy="365126"/>
          </a:xfrm>
          <a:prstGeom prst="rect">
            <a:avLst/>
          </a:prstGeom>
          <a:noFill/>
          <a:ln w="63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400" dirty="0" err="1">
                <a:solidFill>
                  <a:schemeClr val="tx1"/>
                </a:solidFill>
                <a:latin typeface="+mj-lt"/>
                <a:cs typeface="Arial"/>
              </a:rPr>
              <a:t>Urakoitsijat</a:t>
            </a:r>
            <a:endParaRPr lang="en-US" sz="1400" dirty="0">
              <a:solidFill>
                <a:schemeClr val="tx1"/>
              </a:solidFill>
              <a:latin typeface="+mj-lt"/>
              <a:cs typeface="Arial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FA38A51-CA38-4A4B-9E74-7FE207C9C9DF}"/>
              </a:ext>
            </a:extLst>
          </p:cNvPr>
          <p:cNvSpPr/>
          <p:nvPr/>
        </p:nvSpPr>
        <p:spPr>
          <a:xfrm>
            <a:off x="8589683" y="5157397"/>
            <a:ext cx="1089329" cy="365126"/>
          </a:xfrm>
          <a:prstGeom prst="rect">
            <a:avLst/>
          </a:prstGeom>
          <a:noFill/>
          <a:ln w="63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400" dirty="0" err="1">
                <a:solidFill>
                  <a:schemeClr val="tx1"/>
                </a:solidFill>
                <a:latin typeface="+mj-lt"/>
                <a:cs typeface="Arial"/>
              </a:rPr>
              <a:t>Konsultit</a:t>
            </a:r>
            <a:endParaRPr lang="en-US" sz="1400" dirty="0">
              <a:solidFill>
                <a:schemeClr val="tx1"/>
              </a:solidFill>
              <a:latin typeface="+mj-lt"/>
              <a:cs typeface="Arial"/>
            </a:endParaRPr>
          </a:p>
        </p:txBody>
      </p:sp>
      <p:pic>
        <p:nvPicPr>
          <p:cNvPr id="23" name="Picture 22" descr="A close up of a sign&#10;&#10;Description automatically generated">
            <a:extLst>
              <a:ext uri="{FF2B5EF4-FFF2-40B4-BE49-F238E27FC236}">
                <a16:creationId xmlns:a16="http://schemas.microsoft.com/office/drawing/2014/main" id="{799B48A7-CD8B-DB45-8C58-0FC88F1A8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993" y="3041756"/>
            <a:ext cx="1385517" cy="406294"/>
          </a:xfrm>
          <a:prstGeom prst="rect">
            <a:avLst/>
          </a:prstGeom>
        </p:spPr>
      </p:pic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85656A93-2A1B-5543-9091-D87909E501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625" y="3269868"/>
            <a:ext cx="709449" cy="6402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27ACE6-4418-E64A-9315-E877986977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9780" y="4504234"/>
            <a:ext cx="875565" cy="596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FBC6A3-B983-4C49-A039-91F094D17D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2174" y="4387594"/>
            <a:ext cx="644345" cy="77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33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6899DAC1-18E6-CF49-A79B-407E63FEB779}"/>
              </a:ext>
            </a:extLst>
          </p:cNvPr>
          <p:cNvSpPr/>
          <p:nvPr/>
        </p:nvSpPr>
        <p:spPr>
          <a:xfrm>
            <a:off x="281407" y="2905334"/>
            <a:ext cx="2630276" cy="11181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E2B1C1F-D64D-B54D-B648-B5B59FEF1988}"/>
              </a:ext>
            </a:extLst>
          </p:cNvPr>
          <p:cNvSpPr/>
          <p:nvPr/>
        </p:nvSpPr>
        <p:spPr>
          <a:xfrm>
            <a:off x="8523365" y="2776052"/>
            <a:ext cx="2855168" cy="30151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8" name="TextBox 7"/>
          <p:cNvSpPr txBox="1"/>
          <p:nvPr/>
        </p:nvSpPr>
        <p:spPr>
          <a:xfrm>
            <a:off x="8518244" y="3930765"/>
            <a:ext cx="1373705" cy="224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800" b="1" dirty="0" err="1">
                <a:cs typeface="Arial"/>
              </a:rPr>
              <a:t>Väylän</a:t>
            </a:r>
            <a:r>
              <a:rPr lang="en-US" sz="800" b="1" dirty="0">
                <a:cs typeface="Arial"/>
              </a:rPr>
              <a:t> </a:t>
            </a:r>
            <a:r>
              <a:rPr lang="en-US" sz="800" b="1" dirty="0" err="1">
                <a:cs typeface="Arial"/>
              </a:rPr>
              <a:t>verkko</a:t>
            </a:r>
            <a:r>
              <a:rPr lang="en-US" sz="800" b="1" dirty="0">
                <a:cs typeface="Arial"/>
              </a:rPr>
              <a:t>: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973707" y="3928114"/>
            <a:ext cx="1353569" cy="224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800" b="1" dirty="0">
                <a:cs typeface="Arial"/>
              </a:rPr>
              <a:t>ELY-</a:t>
            </a:r>
            <a:r>
              <a:rPr lang="en-US" sz="800" b="1" dirty="0" err="1">
                <a:cs typeface="Arial"/>
              </a:rPr>
              <a:t>verkko</a:t>
            </a:r>
            <a:r>
              <a:rPr lang="en-US" sz="800" b="1" dirty="0">
                <a:cs typeface="Arial"/>
              </a:rPr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Harja-maailma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1216244" y="6359617"/>
            <a:ext cx="975756" cy="365125"/>
          </a:xfrm>
        </p:spPr>
        <p:txBody>
          <a:bodyPr/>
          <a:lstStyle/>
          <a:p>
            <a:r>
              <a:rPr lang="fi-FI" dirty="0"/>
              <a:t>3.7.2019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6356243"/>
            <a:ext cx="2212975" cy="365125"/>
          </a:xfrm>
        </p:spPr>
        <p:txBody>
          <a:bodyPr/>
          <a:lstStyle/>
          <a:p>
            <a:r>
              <a:rPr lang="fi-FI" dirty="0"/>
              <a:t>Pekka Rajala</a:t>
            </a:r>
          </a:p>
        </p:txBody>
      </p:sp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38287" y="5131320"/>
            <a:ext cx="1015057" cy="636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kstiruutu 40"/>
          <p:cNvSpPr txBox="1"/>
          <p:nvPr/>
        </p:nvSpPr>
        <p:spPr>
          <a:xfrm>
            <a:off x="5959005" y="4622457"/>
            <a:ext cx="1784866" cy="413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000" b="1" dirty="0">
                <a:cs typeface="Arial"/>
              </a:rPr>
              <a:t>TILAAJAN VALVONTA </a:t>
            </a:r>
          </a:p>
          <a:p>
            <a:pPr algn="ctr">
              <a:lnSpc>
                <a:spcPct val="120000"/>
              </a:lnSpc>
            </a:pPr>
            <a:r>
              <a:rPr lang="fi-FI" sz="1000" dirty="0">
                <a:cs typeface="Arial"/>
              </a:rPr>
              <a:t>Työpöytätyöskentelynä</a:t>
            </a:r>
          </a:p>
        </p:txBody>
      </p:sp>
      <p:sp>
        <p:nvSpPr>
          <p:cNvPr id="30" name="Tekstiruutu 21"/>
          <p:cNvSpPr txBox="1"/>
          <p:nvPr/>
        </p:nvSpPr>
        <p:spPr>
          <a:xfrm>
            <a:off x="4893863" y="2894964"/>
            <a:ext cx="1612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400" b="1" dirty="0">
                <a:latin typeface="Arial"/>
                <a:cs typeface="Arial"/>
              </a:rPr>
              <a:t>SONJA / OAG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635790" y="4622457"/>
            <a:ext cx="1887934" cy="436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sz="1000" b="1" dirty="0">
                <a:cs typeface="Arial"/>
              </a:rPr>
              <a:t>VALVONTA MAASTOSSA</a:t>
            </a:r>
            <a:r>
              <a:rPr lang="fi-FI" sz="1000" dirty="0">
                <a:cs typeface="Arial"/>
              </a:rPr>
              <a:t> </a:t>
            </a:r>
          </a:p>
          <a:p>
            <a:pPr algn="ctr">
              <a:lnSpc>
                <a:spcPct val="140000"/>
              </a:lnSpc>
            </a:pPr>
            <a:r>
              <a:rPr lang="fi-FI" sz="1000" dirty="0">
                <a:cs typeface="Arial"/>
              </a:rPr>
              <a:t>Tilaaja/konsultti</a:t>
            </a:r>
          </a:p>
        </p:txBody>
      </p:sp>
      <p:sp>
        <p:nvSpPr>
          <p:cNvPr id="58" name="Rectangle 57"/>
          <p:cNvSpPr/>
          <p:nvPr/>
        </p:nvSpPr>
        <p:spPr>
          <a:xfrm>
            <a:off x="3286498" y="1902397"/>
            <a:ext cx="26970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sz="1000" b="1" dirty="0">
                <a:cs typeface="Arial"/>
              </a:rPr>
              <a:t>URAKOITSIJOIDEN JÄRJESTELMÄT</a:t>
            </a:r>
            <a:endParaRPr lang="fi-FI" sz="1000" dirty="0">
              <a:cs typeface="Arial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884081" y="1895962"/>
            <a:ext cx="1923470" cy="436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sz="1000" b="1" dirty="0">
                <a:cs typeface="Arial"/>
              </a:rPr>
              <a:t>ULKOISET PALVELUT</a:t>
            </a:r>
            <a:endParaRPr lang="fi-FI" sz="1000" dirty="0">
              <a:cs typeface="Arial"/>
            </a:endParaRPr>
          </a:p>
          <a:p>
            <a:pPr algn="ctr">
              <a:lnSpc>
                <a:spcPct val="140000"/>
              </a:lnSpc>
            </a:pPr>
            <a:r>
              <a:rPr lang="fi-FI" sz="1000" dirty="0">
                <a:solidFill>
                  <a:srgbClr val="000000"/>
                </a:solidFill>
                <a:cs typeface="Arial"/>
              </a:rPr>
              <a:t>Kartat, lämpötilat</a:t>
            </a:r>
          </a:p>
        </p:txBody>
      </p:sp>
      <p:sp>
        <p:nvSpPr>
          <p:cNvPr id="60" name="Rectangle 59"/>
          <p:cNvSpPr/>
          <p:nvPr/>
        </p:nvSpPr>
        <p:spPr>
          <a:xfrm>
            <a:off x="8977867" y="1899572"/>
            <a:ext cx="19234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sz="1000" b="1" dirty="0">
                <a:cs typeface="Arial"/>
              </a:rPr>
              <a:t>TIENKÄYTTÄJÄN PALAUTE</a:t>
            </a:r>
            <a:endParaRPr lang="fi-FI" sz="1000" dirty="0">
              <a:cs typeface="Arial"/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4538430" y="2447922"/>
            <a:ext cx="0" cy="85345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cxnSpLocks/>
          </p:cNvCxnSpPr>
          <p:nvPr/>
        </p:nvCxnSpPr>
        <p:spPr>
          <a:xfrm>
            <a:off x="9949533" y="2221444"/>
            <a:ext cx="0" cy="484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Lieriö 11"/>
          <p:cNvSpPr/>
          <p:nvPr/>
        </p:nvSpPr>
        <p:spPr>
          <a:xfrm>
            <a:off x="8734431" y="4466158"/>
            <a:ext cx="109535" cy="106406"/>
          </a:xfrm>
          <a:prstGeom prst="can">
            <a:avLst/>
          </a:prstGeom>
          <a:solidFill>
            <a:schemeClr val="accent4"/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fi-FI">
              <a:solidFill>
                <a:prstClr val="white"/>
              </a:solidFill>
            </a:endParaRPr>
          </a:p>
        </p:txBody>
      </p:sp>
      <p:sp>
        <p:nvSpPr>
          <p:cNvPr id="47" name="Lieriö 55"/>
          <p:cNvSpPr/>
          <p:nvPr/>
        </p:nvSpPr>
        <p:spPr>
          <a:xfrm>
            <a:off x="8734431" y="4636351"/>
            <a:ext cx="109535" cy="106406"/>
          </a:xfrm>
          <a:prstGeom prst="can">
            <a:avLst/>
          </a:prstGeom>
          <a:solidFill>
            <a:schemeClr val="accent4"/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fi-FI">
              <a:solidFill>
                <a:prstClr val="white"/>
              </a:solidFill>
            </a:endParaRPr>
          </a:p>
        </p:txBody>
      </p:sp>
      <p:sp>
        <p:nvSpPr>
          <p:cNvPr id="48" name="Lieriö 61"/>
          <p:cNvSpPr/>
          <p:nvPr/>
        </p:nvSpPr>
        <p:spPr>
          <a:xfrm>
            <a:off x="8734431" y="4811343"/>
            <a:ext cx="109535" cy="106406"/>
          </a:xfrm>
          <a:prstGeom prst="can">
            <a:avLst/>
          </a:prstGeom>
          <a:solidFill>
            <a:schemeClr val="accent4"/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fi-FI">
              <a:solidFill>
                <a:prstClr val="white"/>
              </a:solidFill>
            </a:endParaRPr>
          </a:p>
        </p:txBody>
      </p:sp>
      <p:sp>
        <p:nvSpPr>
          <p:cNvPr id="50" name="Lieriö 64"/>
          <p:cNvSpPr/>
          <p:nvPr/>
        </p:nvSpPr>
        <p:spPr>
          <a:xfrm>
            <a:off x="8734431" y="4984369"/>
            <a:ext cx="109535" cy="106406"/>
          </a:xfrm>
          <a:prstGeom prst="can">
            <a:avLst/>
          </a:prstGeom>
          <a:solidFill>
            <a:schemeClr val="accent4"/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fi-FI">
              <a:solidFill>
                <a:prstClr val="white"/>
              </a:solidFill>
            </a:endParaRPr>
          </a:p>
        </p:txBody>
      </p:sp>
      <p:sp>
        <p:nvSpPr>
          <p:cNvPr id="56" name="Lieriö 66"/>
          <p:cNvSpPr/>
          <p:nvPr/>
        </p:nvSpPr>
        <p:spPr>
          <a:xfrm>
            <a:off x="8734431" y="5149204"/>
            <a:ext cx="109535" cy="106406"/>
          </a:xfrm>
          <a:prstGeom prst="can">
            <a:avLst/>
          </a:prstGeom>
          <a:solidFill>
            <a:schemeClr val="accent4"/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fi-FI">
              <a:solidFill>
                <a:prstClr val="white"/>
              </a:solidFill>
            </a:endParaRPr>
          </a:p>
        </p:txBody>
      </p:sp>
      <p:sp>
        <p:nvSpPr>
          <p:cNvPr id="62" name="Lieriö 68"/>
          <p:cNvSpPr/>
          <p:nvPr/>
        </p:nvSpPr>
        <p:spPr>
          <a:xfrm>
            <a:off x="8734431" y="5320620"/>
            <a:ext cx="109535" cy="106406"/>
          </a:xfrm>
          <a:prstGeom prst="can">
            <a:avLst/>
          </a:prstGeom>
          <a:solidFill>
            <a:schemeClr val="accent4"/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fi-FI">
              <a:solidFill>
                <a:prstClr val="white"/>
              </a:solidFill>
            </a:endParaRPr>
          </a:p>
        </p:txBody>
      </p:sp>
      <p:sp>
        <p:nvSpPr>
          <p:cNvPr id="75" name="Lieriö 11"/>
          <p:cNvSpPr/>
          <p:nvPr/>
        </p:nvSpPr>
        <p:spPr>
          <a:xfrm>
            <a:off x="8734431" y="4299501"/>
            <a:ext cx="109535" cy="106406"/>
          </a:xfrm>
          <a:prstGeom prst="can">
            <a:avLst/>
          </a:prstGeom>
          <a:solidFill>
            <a:schemeClr val="accent4"/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fi-FI">
              <a:solidFill>
                <a:prstClr val="white"/>
              </a:solidFill>
            </a:endParaRPr>
          </a:p>
        </p:txBody>
      </p:sp>
      <p:cxnSp>
        <p:nvCxnSpPr>
          <p:cNvPr id="73" name="Straight Arrow Connector 65"/>
          <p:cNvCxnSpPr>
            <a:cxnSpLocks/>
          </p:cNvCxnSpPr>
          <p:nvPr/>
        </p:nvCxnSpPr>
        <p:spPr>
          <a:xfrm flipV="1">
            <a:off x="4538207" y="3655189"/>
            <a:ext cx="0" cy="85345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6E915CA7-B0F0-E442-B585-4EBDBDCAB5DF}"/>
              </a:ext>
            </a:extLst>
          </p:cNvPr>
          <p:cNvGrpSpPr/>
          <p:nvPr/>
        </p:nvGrpSpPr>
        <p:grpSpPr>
          <a:xfrm>
            <a:off x="10871777" y="1864034"/>
            <a:ext cx="338930" cy="615763"/>
            <a:chOff x="6689523" y="755063"/>
            <a:chExt cx="2096126" cy="3808207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932F14CE-8FCA-4E4F-8FA4-3EBE0B5755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1296"/>
            <a:stretch/>
          </p:blipFill>
          <p:spPr>
            <a:xfrm>
              <a:off x="6965006" y="1148450"/>
              <a:ext cx="1592044" cy="283845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C85E7EF7-F380-BE46-8F85-B75ED739F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9523" y="755063"/>
              <a:ext cx="2096126" cy="3808207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3D5414E-5CD8-6646-A4AF-F68B2ACD9FF9}"/>
              </a:ext>
            </a:extLst>
          </p:cNvPr>
          <p:cNvGrpSpPr/>
          <p:nvPr/>
        </p:nvGrpSpPr>
        <p:grpSpPr>
          <a:xfrm>
            <a:off x="3331170" y="4547923"/>
            <a:ext cx="350534" cy="636845"/>
            <a:chOff x="6689523" y="755063"/>
            <a:chExt cx="2096126" cy="3808207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6835CC92-F7B1-234E-9F77-FD2AD8A6F9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1296"/>
            <a:stretch/>
          </p:blipFill>
          <p:spPr>
            <a:xfrm>
              <a:off x="6965006" y="1148450"/>
              <a:ext cx="1592044" cy="2838450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27D682D2-13CF-154A-ACF3-61234803C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9523" y="755063"/>
              <a:ext cx="2096126" cy="380820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964BF2B-D853-4D46-A5B5-9369E6B93F0E}"/>
              </a:ext>
            </a:extLst>
          </p:cNvPr>
          <p:cNvSpPr txBox="1"/>
          <p:nvPr/>
        </p:nvSpPr>
        <p:spPr>
          <a:xfrm>
            <a:off x="3535910" y="2099981"/>
            <a:ext cx="20970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sz="1000" dirty="0">
                <a:cs typeface="Arial"/>
              </a:rPr>
              <a:t>Toteuma-, mittaus- ja laatutietoja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F2B37B4-AAEC-394D-AFCC-084E8432E0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12" y="3188203"/>
            <a:ext cx="1883727" cy="552391"/>
          </a:xfrm>
          <a:prstGeom prst="rect">
            <a:avLst/>
          </a:prstGeom>
        </p:spPr>
      </p:pic>
      <p:cxnSp>
        <p:nvCxnSpPr>
          <p:cNvPr id="80" name="Straight Arrow Connector 65">
            <a:extLst>
              <a:ext uri="{FF2B5EF4-FFF2-40B4-BE49-F238E27FC236}">
                <a16:creationId xmlns:a16="http://schemas.microsoft.com/office/drawing/2014/main" id="{C19EE146-40F1-A447-892C-B06F17457BAF}"/>
              </a:ext>
            </a:extLst>
          </p:cNvPr>
          <p:cNvCxnSpPr>
            <a:cxnSpLocks/>
          </p:cNvCxnSpPr>
          <p:nvPr/>
        </p:nvCxnSpPr>
        <p:spPr>
          <a:xfrm flipV="1">
            <a:off x="6853990" y="3655189"/>
            <a:ext cx="0" cy="85345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D934D0B-F5D6-7A4D-8363-F079CDB66FF7}"/>
              </a:ext>
            </a:extLst>
          </p:cNvPr>
          <p:cNvCxnSpPr/>
          <p:nvPr/>
        </p:nvCxnSpPr>
        <p:spPr>
          <a:xfrm>
            <a:off x="6853055" y="2435979"/>
            <a:ext cx="0" cy="85345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Left-right Arrow 84">
            <a:extLst>
              <a:ext uri="{FF2B5EF4-FFF2-40B4-BE49-F238E27FC236}">
                <a16:creationId xmlns:a16="http://schemas.microsoft.com/office/drawing/2014/main" id="{335F5D33-BE31-5E48-A6BD-672522990D74}"/>
              </a:ext>
            </a:extLst>
          </p:cNvPr>
          <p:cNvSpPr/>
          <p:nvPr/>
        </p:nvSpPr>
        <p:spPr>
          <a:xfrm>
            <a:off x="3000368" y="3210246"/>
            <a:ext cx="5441239" cy="527331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4FAF20AC-173A-1B44-9978-8F5E6306D8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767" y="2953602"/>
            <a:ext cx="683425" cy="6167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3A668D-28E8-084E-A987-A1C545439E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7693" y="2931460"/>
            <a:ext cx="632093" cy="64796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3C46EE-0EE9-AF4F-8264-C8DC920BE6ED}"/>
              </a:ext>
            </a:extLst>
          </p:cNvPr>
          <p:cNvCxnSpPr>
            <a:cxnSpLocks/>
          </p:cNvCxnSpPr>
          <p:nvPr/>
        </p:nvCxnSpPr>
        <p:spPr>
          <a:xfrm>
            <a:off x="9948388" y="2895600"/>
            <a:ext cx="0" cy="268219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4C5983-3B22-2B42-A3BD-8F76B1A0671A}"/>
              </a:ext>
            </a:extLst>
          </p:cNvPr>
          <p:cNvSpPr txBox="1"/>
          <p:nvPr/>
        </p:nvSpPr>
        <p:spPr>
          <a:xfrm>
            <a:off x="8872343" y="4236231"/>
            <a:ext cx="924856" cy="125213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800" dirty="0" err="1">
                <a:cs typeface="Arial"/>
              </a:rPr>
              <a:t>Käyttäjähallinta</a:t>
            </a:r>
            <a:endParaRPr lang="en-US" sz="800" dirty="0">
              <a:cs typeface="Arial"/>
            </a:endParaRPr>
          </a:p>
          <a:p>
            <a:pPr>
              <a:lnSpc>
                <a:spcPct val="140000"/>
              </a:lnSpc>
            </a:pPr>
            <a:r>
              <a:rPr lang="en-US" sz="800" dirty="0">
                <a:cs typeface="Arial"/>
              </a:rPr>
              <a:t>Sampo</a:t>
            </a:r>
          </a:p>
          <a:p>
            <a:pPr>
              <a:lnSpc>
                <a:spcPct val="140000"/>
              </a:lnSpc>
            </a:pPr>
            <a:r>
              <a:rPr lang="en-US" sz="800" dirty="0">
                <a:cs typeface="Arial"/>
              </a:rPr>
              <a:t>T-LOIK</a:t>
            </a:r>
          </a:p>
          <a:p>
            <a:pPr>
              <a:lnSpc>
                <a:spcPct val="140000"/>
              </a:lnSpc>
            </a:pPr>
            <a:r>
              <a:rPr lang="en-US" sz="800" dirty="0">
                <a:cs typeface="Arial"/>
              </a:rPr>
              <a:t>YHA</a:t>
            </a:r>
          </a:p>
          <a:p>
            <a:pPr>
              <a:lnSpc>
                <a:spcPct val="140000"/>
              </a:lnSpc>
            </a:pPr>
            <a:r>
              <a:rPr lang="en-US" sz="800" dirty="0" err="1">
                <a:cs typeface="Arial"/>
              </a:rPr>
              <a:t>Tierekisteri</a:t>
            </a:r>
            <a:endParaRPr lang="en-US" sz="800" dirty="0">
              <a:cs typeface="Arial"/>
            </a:endParaRPr>
          </a:p>
          <a:p>
            <a:pPr>
              <a:lnSpc>
                <a:spcPct val="140000"/>
              </a:lnSpc>
            </a:pPr>
            <a:r>
              <a:rPr lang="en-US" sz="800" dirty="0" err="1">
                <a:cs typeface="Arial"/>
              </a:rPr>
              <a:t>Paikkatieto</a:t>
            </a:r>
            <a:endParaRPr lang="en-US" sz="800" dirty="0">
              <a:cs typeface="Arial"/>
            </a:endParaRPr>
          </a:p>
          <a:p>
            <a:pPr>
              <a:lnSpc>
                <a:spcPct val="140000"/>
              </a:lnSpc>
            </a:pPr>
            <a:r>
              <a:rPr lang="en-US" sz="800" dirty="0">
                <a:cs typeface="Arial"/>
              </a:rPr>
              <a:t>TURI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C2D457B-87DD-3047-A013-EFBCA963B513}"/>
              </a:ext>
            </a:extLst>
          </p:cNvPr>
          <p:cNvSpPr txBox="1"/>
          <p:nvPr/>
        </p:nvSpPr>
        <p:spPr>
          <a:xfrm>
            <a:off x="10315465" y="4234978"/>
            <a:ext cx="915053" cy="22416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800" dirty="0">
                <a:cs typeface="Arial"/>
              </a:rPr>
              <a:t>TILU</a:t>
            </a:r>
          </a:p>
        </p:txBody>
      </p:sp>
      <p:sp>
        <p:nvSpPr>
          <p:cNvPr id="54" name="Lieriö 11">
            <a:extLst>
              <a:ext uri="{FF2B5EF4-FFF2-40B4-BE49-F238E27FC236}">
                <a16:creationId xmlns:a16="http://schemas.microsoft.com/office/drawing/2014/main" id="{9238A0AA-CBCB-6A40-BFF7-703601F73BF7}"/>
              </a:ext>
            </a:extLst>
          </p:cNvPr>
          <p:cNvSpPr/>
          <p:nvPr/>
        </p:nvSpPr>
        <p:spPr>
          <a:xfrm>
            <a:off x="10180353" y="4302570"/>
            <a:ext cx="109535" cy="106406"/>
          </a:xfrm>
          <a:prstGeom prst="can">
            <a:avLst/>
          </a:prstGeom>
          <a:solidFill>
            <a:schemeClr val="accent4"/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fi-FI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402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5A9366A-2343-3447-800D-F74F3B3D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Linkittyvät</a:t>
            </a:r>
            <a:r>
              <a:rPr lang="en-US" b="1" dirty="0"/>
              <a:t> </a:t>
            </a:r>
            <a:r>
              <a:rPr lang="en-US" b="1" dirty="0" err="1"/>
              <a:t>järjestelmät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866775" y="2625725"/>
            <a:ext cx="4468318" cy="189380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i-FI" sz="1800" dirty="0"/>
              <a:t> </a:t>
            </a:r>
            <a:r>
              <a:rPr lang="fi-FI" sz="1800" b="1" dirty="0"/>
              <a:t>SAMPO</a:t>
            </a:r>
            <a:r>
              <a:rPr lang="fi-FI" sz="1800" dirty="0"/>
              <a:t> – taloustiedot</a:t>
            </a:r>
          </a:p>
          <a:p>
            <a:pPr>
              <a:lnSpc>
                <a:spcPct val="100000"/>
              </a:lnSpc>
            </a:pPr>
            <a:r>
              <a:rPr lang="fi-FI" sz="1800" dirty="0"/>
              <a:t> </a:t>
            </a:r>
            <a:r>
              <a:rPr lang="fi-FI" sz="1800" b="1" dirty="0"/>
              <a:t>Tierekisteri</a:t>
            </a:r>
            <a:r>
              <a:rPr lang="fi-FI" sz="1800" dirty="0"/>
              <a:t> – teiden varusteet</a:t>
            </a:r>
          </a:p>
          <a:p>
            <a:pPr>
              <a:lnSpc>
                <a:spcPct val="100000"/>
              </a:lnSpc>
            </a:pPr>
            <a:r>
              <a:rPr lang="fi-FI" sz="1800" dirty="0"/>
              <a:t> </a:t>
            </a:r>
            <a:r>
              <a:rPr lang="fi-FI" sz="1800" b="1" dirty="0"/>
              <a:t>T-LOIK</a:t>
            </a:r>
            <a:r>
              <a:rPr lang="fi-FI" sz="1800" dirty="0"/>
              <a:t> – tieliikennekeskus/viestit</a:t>
            </a:r>
          </a:p>
          <a:p>
            <a:pPr>
              <a:lnSpc>
                <a:spcPct val="100000"/>
              </a:lnSpc>
            </a:pPr>
            <a:r>
              <a:rPr lang="fi-FI" sz="1800" dirty="0"/>
              <a:t> </a:t>
            </a:r>
            <a:r>
              <a:rPr lang="fi-FI" sz="1800" b="1" dirty="0"/>
              <a:t>Paikkatietopalvelu</a:t>
            </a:r>
            <a:r>
              <a:rPr lang="fi-FI" sz="1800" dirty="0"/>
              <a:t> – sijainnit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294967295"/>
          </p:nvPr>
        </p:nvSpPr>
        <p:spPr>
          <a:xfrm>
            <a:off x="6856909" y="2625725"/>
            <a:ext cx="4329372" cy="20002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i-FI" sz="1800" dirty="0"/>
              <a:t> </a:t>
            </a:r>
            <a:r>
              <a:rPr lang="fi-FI" sz="1800" b="1" dirty="0"/>
              <a:t>TURI</a:t>
            </a:r>
            <a:r>
              <a:rPr lang="fi-FI" sz="1800" dirty="0"/>
              <a:t> – turvallisuusraportointi</a:t>
            </a:r>
          </a:p>
          <a:p>
            <a:pPr>
              <a:lnSpc>
                <a:spcPct val="100000"/>
              </a:lnSpc>
            </a:pPr>
            <a:r>
              <a:rPr lang="fi-FI" sz="1800" dirty="0"/>
              <a:t> </a:t>
            </a:r>
            <a:r>
              <a:rPr lang="fi-FI" sz="1800" b="1" dirty="0"/>
              <a:t>YHA</a:t>
            </a:r>
            <a:r>
              <a:rPr lang="fi-FI" sz="1800" dirty="0"/>
              <a:t> – päällystysohjelmat</a:t>
            </a:r>
          </a:p>
          <a:p>
            <a:pPr>
              <a:lnSpc>
                <a:spcPct val="100000"/>
              </a:lnSpc>
            </a:pPr>
            <a:r>
              <a:rPr lang="fi-FI" sz="1800" dirty="0"/>
              <a:t> </a:t>
            </a:r>
            <a:r>
              <a:rPr lang="fi-FI" sz="1800" b="1" dirty="0"/>
              <a:t>TILU</a:t>
            </a:r>
            <a:r>
              <a:rPr lang="fi-FI" sz="1800" dirty="0"/>
              <a:t> – tieliikenteen luvat </a:t>
            </a:r>
          </a:p>
          <a:p>
            <a:pPr>
              <a:lnSpc>
                <a:spcPct val="100000"/>
              </a:lnSpc>
            </a:pPr>
            <a:r>
              <a:rPr lang="fi-FI" sz="1800" dirty="0"/>
              <a:t> </a:t>
            </a:r>
            <a:r>
              <a:rPr lang="fi-FI" sz="1800" b="1" dirty="0"/>
              <a:t>Urakoitsijoiden</a:t>
            </a:r>
            <a:r>
              <a:rPr lang="fi-FI" sz="1800" dirty="0"/>
              <a:t> järjestelmät 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fi-FI" dirty="0"/>
              <a:t>3.7.2019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2212975" cy="365125"/>
          </a:xfrm>
        </p:spPr>
        <p:txBody>
          <a:bodyPr/>
          <a:lstStyle/>
          <a:p>
            <a:r>
              <a:rPr lang="fi-FI" dirty="0"/>
              <a:t>Pekka Rajala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6775" y="1736823"/>
            <a:ext cx="1091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>
                <a:cs typeface="Arial"/>
              </a:rPr>
              <a:t>Harja on korvannut AURA- ja LIITO-järjestelmät. Harja linkittyy muihin järjestelmiin rajapintojen kautta: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9437" y="4830160"/>
            <a:ext cx="10604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Harjan avulla halutaan </a:t>
            </a:r>
            <a:r>
              <a:rPr lang="fi-FI" dirty="0">
                <a:solidFill>
                  <a:srgbClr val="14A6C2"/>
                </a:solidFill>
              </a:rPr>
              <a:t>kehittää ja yhtenäistää järjestelmärakennetta</a:t>
            </a:r>
            <a:r>
              <a:rPr lang="fi-FI" dirty="0"/>
              <a:t>, jotta tulevaisuuden haasteisiin pystytään vastaamaan joustavasti. </a:t>
            </a:r>
          </a:p>
        </p:txBody>
      </p:sp>
    </p:spTree>
    <p:extLst>
      <p:ext uri="{BB962C8B-B14F-4D97-AF65-F5344CB8AC3E}">
        <p14:creationId xmlns:p14="http://schemas.microsoft.com/office/powerpoint/2010/main" val="1725587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4294967295"/>
          </p:nvPr>
        </p:nvSpPr>
        <p:spPr>
          <a:xfrm>
            <a:off x="11370622" y="6327385"/>
            <a:ext cx="771897" cy="365125"/>
          </a:xfrm>
        </p:spPr>
        <p:txBody>
          <a:bodyPr/>
          <a:lstStyle/>
          <a:p>
            <a:r>
              <a:rPr lang="fi-FI" dirty="0"/>
              <a:t>3.7.2019</a:t>
            </a:r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4294967295"/>
          </p:nvPr>
        </p:nvSpPr>
        <p:spPr>
          <a:xfrm>
            <a:off x="21704" y="6327385"/>
            <a:ext cx="1296458" cy="365125"/>
          </a:xfrm>
        </p:spPr>
        <p:txBody>
          <a:bodyPr/>
          <a:lstStyle/>
          <a:p>
            <a:r>
              <a:rPr lang="fi-FI" dirty="0"/>
              <a:t>Pekka Rajala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D21D7A72-4C0D-094B-90B7-D42E5BE7C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FI" dirty="0"/>
              <a:t>Aloitussivu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D80FF910-3659-3042-A9F1-BE1CBB9DE8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99" b="4319"/>
          <a:stretch/>
        </p:blipFill>
        <p:spPr bwMode="auto">
          <a:xfrm>
            <a:off x="4327489" y="1690688"/>
            <a:ext cx="7376783" cy="3671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kstiruutu 7">
            <a:extLst>
              <a:ext uri="{FF2B5EF4-FFF2-40B4-BE49-F238E27FC236}">
                <a16:creationId xmlns:a16="http://schemas.microsoft.com/office/drawing/2014/main" id="{6E0C3E0E-4131-FB4C-99DD-37B92EFEFF4F}"/>
              </a:ext>
            </a:extLst>
          </p:cNvPr>
          <p:cNvSpPr txBox="1"/>
          <p:nvPr/>
        </p:nvSpPr>
        <p:spPr>
          <a:xfrm>
            <a:off x="838199" y="1634084"/>
            <a:ext cx="313881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dirty="0"/>
              <a:t>Harjassa näkyvät asiat riippuvat myönnetystä Harja-roolista.</a:t>
            </a:r>
          </a:p>
          <a:p>
            <a:r>
              <a:rPr lang="fi-FI" sz="1400" dirty="0"/>
              <a:t>Urakoitsijat näkevät vain kaikki omat urakkansa tai nimetyn urakan. </a:t>
            </a:r>
          </a:p>
          <a:p>
            <a:endParaRPr lang="fi-FI" sz="1400" dirty="0"/>
          </a:p>
          <a:p>
            <a:endParaRPr lang="fi-FI" sz="1400" dirty="0"/>
          </a:p>
          <a:p>
            <a:r>
              <a:rPr lang="fi-FI" sz="1400" dirty="0"/>
              <a:t>Harjan käyttöoikeuksia hallitaan Väylän käyttövaltuushallinnan kautta.</a:t>
            </a:r>
            <a:br>
              <a:rPr lang="fi-FI" sz="1400" dirty="0"/>
            </a:br>
            <a:endParaRPr lang="fi-FI" sz="1400" dirty="0"/>
          </a:p>
          <a:p>
            <a:r>
              <a:rPr lang="fi-FI" sz="1400" dirty="0"/>
              <a:t>Urakoitsijoiden omat ja </a:t>
            </a:r>
            <a:r>
              <a:rPr lang="fi-FI" sz="1400" dirty="0" err="1"/>
              <a:t>Elyn</a:t>
            </a:r>
            <a:r>
              <a:rPr lang="fi-FI" sz="1400" dirty="0"/>
              <a:t> käyttövaltuusvastaavat antavat muille oikeuksia Harja-roolien mukaisesti.</a:t>
            </a:r>
          </a:p>
          <a:p>
            <a:endParaRPr lang="fi-FI" sz="1400" dirty="0"/>
          </a:p>
        </p:txBody>
      </p:sp>
    </p:spTree>
    <p:extLst>
      <p:ext uri="{BB962C8B-B14F-4D97-AF65-F5344CB8AC3E}">
        <p14:creationId xmlns:p14="http://schemas.microsoft.com/office/powerpoint/2010/main" val="3479673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4294967295"/>
          </p:nvPr>
        </p:nvSpPr>
        <p:spPr>
          <a:xfrm>
            <a:off x="11370622" y="6327385"/>
            <a:ext cx="771897" cy="365125"/>
          </a:xfrm>
        </p:spPr>
        <p:txBody>
          <a:bodyPr/>
          <a:lstStyle/>
          <a:p>
            <a:r>
              <a:rPr lang="fi-FI" dirty="0"/>
              <a:t>3.7.2019</a:t>
            </a:r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4294967295"/>
          </p:nvPr>
        </p:nvSpPr>
        <p:spPr>
          <a:xfrm>
            <a:off x="21704" y="6327385"/>
            <a:ext cx="1296458" cy="365125"/>
          </a:xfrm>
        </p:spPr>
        <p:txBody>
          <a:bodyPr/>
          <a:lstStyle/>
          <a:p>
            <a:r>
              <a:rPr lang="fi-FI" dirty="0"/>
              <a:t>Pekka Rajala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47" b="3911"/>
          <a:stretch/>
        </p:blipFill>
        <p:spPr bwMode="auto">
          <a:xfrm>
            <a:off x="4327489" y="1685077"/>
            <a:ext cx="7395668" cy="3562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kstiruutu 4"/>
          <p:cNvSpPr txBox="1"/>
          <p:nvPr/>
        </p:nvSpPr>
        <p:spPr>
          <a:xfrm>
            <a:off x="838200" y="1690688"/>
            <a:ext cx="312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Kartalta tai urakoiden valintalistalta voi valita urakan, jolle haluaa syöttää tietoja tai katsella niitä.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D21D7A72-4C0D-094B-90B7-D42E5BE7C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FI" dirty="0"/>
              <a:t>Aloitussivu</a:t>
            </a:r>
          </a:p>
        </p:txBody>
      </p:sp>
    </p:spTree>
    <p:extLst>
      <p:ext uri="{BB962C8B-B14F-4D97-AF65-F5344CB8AC3E}">
        <p14:creationId xmlns:p14="http://schemas.microsoft.com/office/powerpoint/2010/main" val="3671322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tsikk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Suunnittelu</a:t>
            </a:r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fi-FI"/>
              <a:t>27.9.2017</a:t>
            </a:r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4294967295"/>
          </p:nvPr>
        </p:nvSpPr>
        <p:spPr>
          <a:xfrm>
            <a:off x="10626725" y="6342178"/>
            <a:ext cx="1189574" cy="365125"/>
          </a:xfrm>
        </p:spPr>
        <p:txBody>
          <a:bodyPr/>
          <a:lstStyle/>
          <a:p>
            <a:r>
              <a:rPr lang="fi-FI" dirty="0"/>
              <a:t>Ismo Kohonen</a:t>
            </a:r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CD67F47F-A4DF-4926-BB4C-9F1DAEA89B92}" type="slidenum">
              <a:rPr lang="fi-FI" smtClean="0"/>
              <a:t>8</a:t>
            </a:fld>
            <a:endParaRPr lang="fi-FI" dirty="0"/>
          </a:p>
        </p:txBody>
      </p:sp>
      <p:pic>
        <p:nvPicPr>
          <p:cNvPr id="10" name="Sisällön paikkamerkki 9" descr="Näyttöleike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7" y="1774373"/>
            <a:ext cx="10626725" cy="4048125"/>
          </a:xfrm>
        </p:spPr>
      </p:pic>
    </p:spTree>
    <p:extLst>
      <p:ext uri="{BB962C8B-B14F-4D97-AF65-F5344CB8AC3E}">
        <p14:creationId xmlns:p14="http://schemas.microsoft.com/office/powerpoint/2010/main" val="1751726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7F76C7C-F241-6741-BC7A-B4C69D355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Toteumat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51A6EEC-F6A8-8543-9BDD-B0C04B3D69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617298"/>
            <a:ext cx="2851149" cy="414655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1400" dirty="0" err="1"/>
              <a:t>Toteutumat</a:t>
            </a:r>
            <a:r>
              <a:rPr lang="en-GB" sz="1400" dirty="0"/>
              <a:t> </a:t>
            </a:r>
            <a:r>
              <a:rPr lang="en-GB" sz="1400" dirty="0" err="1"/>
              <a:t>välilehden</a:t>
            </a:r>
            <a:r>
              <a:rPr lang="en-GB" sz="1400" dirty="0"/>
              <a:t> </a:t>
            </a:r>
            <a:r>
              <a:rPr lang="en-GB" sz="1400" dirty="0" err="1"/>
              <a:t>alasivuilla</a:t>
            </a:r>
            <a:r>
              <a:rPr lang="en-GB" sz="1400" dirty="0"/>
              <a:t> </a:t>
            </a:r>
            <a:r>
              <a:rPr lang="en-GB" sz="1400" dirty="0" err="1"/>
              <a:t>näkyvät</a:t>
            </a:r>
            <a:r>
              <a:rPr lang="en-GB" sz="1400" dirty="0"/>
              <a:t> </a:t>
            </a:r>
            <a:r>
              <a:rPr lang="en-GB" sz="1400" dirty="0" err="1"/>
              <a:t>urakoitsijan</a:t>
            </a:r>
            <a:r>
              <a:rPr lang="en-GB" sz="1400" dirty="0"/>
              <a:t> </a:t>
            </a:r>
            <a:r>
              <a:rPr lang="en-GB" sz="1400" dirty="0" err="1"/>
              <a:t>syöttämät</a:t>
            </a:r>
            <a:r>
              <a:rPr lang="en-GB" sz="1400" dirty="0"/>
              <a:t> </a:t>
            </a:r>
            <a:r>
              <a:rPr lang="en-GB" sz="1400" dirty="0" err="1"/>
              <a:t>toteutumatiedot</a:t>
            </a:r>
            <a:r>
              <a:rPr lang="en-GB" sz="1400" dirty="0"/>
              <a:t>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 err="1"/>
              <a:t>Toteutumat</a:t>
            </a:r>
            <a:r>
              <a:rPr lang="en-GB" sz="1400" dirty="0"/>
              <a:t> </a:t>
            </a:r>
            <a:r>
              <a:rPr lang="en-GB" sz="1400" dirty="0" err="1"/>
              <a:t>voivat</a:t>
            </a:r>
            <a:r>
              <a:rPr lang="en-GB" sz="1400" dirty="0"/>
              <a:t> </a:t>
            </a:r>
            <a:r>
              <a:rPr lang="en-GB" sz="1400" dirty="0" err="1"/>
              <a:t>tulla</a:t>
            </a:r>
            <a:r>
              <a:rPr lang="en-GB" sz="1400" dirty="0"/>
              <a:t> </a:t>
            </a:r>
            <a:r>
              <a:rPr lang="en-GB" sz="1400" dirty="0" err="1"/>
              <a:t>urakoitsijan</a:t>
            </a:r>
            <a:r>
              <a:rPr lang="en-GB" sz="1400" dirty="0"/>
              <a:t> </a:t>
            </a:r>
            <a:r>
              <a:rPr lang="en-GB" sz="1400" dirty="0" err="1"/>
              <a:t>järjestelmistä</a:t>
            </a:r>
            <a:r>
              <a:rPr lang="en-GB" sz="1400" dirty="0"/>
              <a:t> </a:t>
            </a:r>
            <a:r>
              <a:rPr lang="en-GB" sz="1400" dirty="0" err="1"/>
              <a:t>suoraan</a:t>
            </a:r>
            <a:r>
              <a:rPr lang="en-GB" sz="1400" dirty="0"/>
              <a:t> </a:t>
            </a:r>
            <a:r>
              <a:rPr lang="en-GB" sz="1400" dirty="0" err="1"/>
              <a:t>rajapinnan</a:t>
            </a:r>
            <a:r>
              <a:rPr lang="en-GB" sz="1400" dirty="0"/>
              <a:t> </a:t>
            </a:r>
            <a:r>
              <a:rPr lang="en-GB" sz="1400" dirty="0" err="1"/>
              <a:t>kautta</a:t>
            </a:r>
            <a:r>
              <a:rPr lang="en-GB" sz="1400" dirty="0"/>
              <a:t> tai </a:t>
            </a:r>
            <a:r>
              <a:rPr lang="en-GB" sz="1400" dirty="0" err="1"/>
              <a:t>urakoitsija</a:t>
            </a:r>
            <a:r>
              <a:rPr lang="en-GB" sz="1400" dirty="0"/>
              <a:t> </a:t>
            </a:r>
            <a:r>
              <a:rPr lang="en-GB" sz="1400" dirty="0" err="1"/>
              <a:t>voi</a:t>
            </a:r>
            <a:r>
              <a:rPr lang="en-GB" sz="1400" dirty="0"/>
              <a:t> </a:t>
            </a:r>
            <a:r>
              <a:rPr lang="en-GB" sz="1400" dirty="0" err="1"/>
              <a:t>syöttää</a:t>
            </a:r>
            <a:r>
              <a:rPr lang="en-GB" sz="1400" dirty="0"/>
              <a:t> </a:t>
            </a:r>
            <a:r>
              <a:rPr lang="en-GB" sz="1400" dirty="0" err="1"/>
              <a:t>tietoja</a:t>
            </a:r>
            <a:r>
              <a:rPr lang="en-GB" sz="1400" dirty="0"/>
              <a:t> </a:t>
            </a:r>
            <a:r>
              <a:rPr lang="en-GB" sz="1400" dirty="0" err="1"/>
              <a:t>Harjaan</a:t>
            </a:r>
            <a:r>
              <a:rPr lang="en-GB" sz="1400" dirty="0"/>
              <a:t>.</a:t>
            </a:r>
          </a:p>
          <a:p>
            <a:pPr>
              <a:lnSpc>
                <a:spcPct val="100000"/>
              </a:lnSpc>
            </a:pPr>
            <a:endParaRPr lang="en-GB" sz="1400" dirty="0"/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4294967295"/>
          </p:nvPr>
        </p:nvSpPr>
        <p:spPr>
          <a:xfrm>
            <a:off x="11358563" y="6346825"/>
            <a:ext cx="833437" cy="365125"/>
          </a:xfrm>
        </p:spPr>
        <p:txBody>
          <a:bodyPr/>
          <a:lstStyle/>
          <a:p>
            <a:r>
              <a:rPr lang="fi-FI" dirty="0"/>
              <a:t>3.7.2019</a:t>
            </a:r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4294967295"/>
          </p:nvPr>
        </p:nvSpPr>
        <p:spPr>
          <a:xfrm>
            <a:off x="0" y="6359525"/>
            <a:ext cx="1090613" cy="365125"/>
          </a:xfrm>
        </p:spPr>
        <p:txBody>
          <a:bodyPr/>
          <a:lstStyle/>
          <a:p>
            <a:r>
              <a:rPr lang="fi-FI" dirty="0"/>
              <a:t>Pekka Rajala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95" b="3812"/>
          <a:stretch/>
        </p:blipFill>
        <p:spPr bwMode="auto">
          <a:xfrm>
            <a:off x="4327488" y="1690688"/>
            <a:ext cx="7378613" cy="3494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5766692"/>
      </p:ext>
    </p:extLst>
  </p:cSld>
  <p:clrMapOvr>
    <a:masterClrMapping/>
  </p:clrMapOvr>
</p:sld>
</file>

<file path=ppt/theme/theme1.xml><?xml version="1.0" encoding="utf-8"?>
<a:theme xmlns:a="http://schemas.openxmlformats.org/drawingml/2006/main" name="vayla">
  <a:themeElements>
    <a:clrScheme name="VÄYLÄ">
      <a:dk1>
        <a:srgbClr val="000000"/>
      </a:dk1>
      <a:lt1>
        <a:srgbClr val="FFFFFF"/>
      </a:lt1>
      <a:dk2>
        <a:srgbClr val="000000"/>
      </a:dk2>
      <a:lt2>
        <a:srgbClr val="FDFCFF"/>
      </a:lt2>
      <a:accent1>
        <a:srgbClr val="49C2F0"/>
      </a:accent1>
      <a:accent2>
        <a:srgbClr val="00B0CC"/>
      </a:accent2>
      <a:accent3>
        <a:srgbClr val="009BFF"/>
      </a:accent3>
      <a:accent4>
        <a:srgbClr val="0065AF"/>
      </a:accent4>
      <a:accent5>
        <a:srgbClr val="DD38F2"/>
      </a:accent5>
      <a:accent6>
        <a:srgbClr val="FFC300"/>
      </a:accent6>
      <a:hlink>
        <a:srgbClr val="00AFCB"/>
      </a:hlink>
      <a:folHlink>
        <a:srgbClr val="49C2EF"/>
      </a:folHlink>
    </a:clrScheme>
    <a:fontScheme name="Mukautettu 1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yla_ilmeella_fi.potx" id="{7C00EF4C-DB70-4C17-9690-23C5DC476437}" vid="{47A09E41-BE22-4BEE-87C4-9A636C14640E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livi_kameleon xmlns="" xmlns:xsi="http://www.w3.org/2001/XMLSchema-instance">
  <tyyppi>Esitys</tyyppi>
  <title>Harjan esittely</title>
  <author>Pekka Rajala</author>
  <paivays>3.7.2019</paivays>
</livi_kameleon>
</file>

<file path=customXml/item2.xml><?xml version="1.0" encoding="utf-8"?>
<xml_kameleon>
  <ddecree/>
  <dlevelofprotection/>
  <dsecrecy/>
  <dconfidentiality/>
</xml_kameleon>
</file>

<file path=customXml/itemProps1.xml><?xml version="1.0" encoding="utf-8"?>
<ds:datastoreItem xmlns:ds="http://schemas.openxmlformats.org/officeDocument/2006/customXml" ds:itemID="{4CA75D6E-0AFA-4F20-8083-E435AFBF486E}">
  <ds:schemaRefs>
    <ds:schemaRef ds:uri=""/>
  </ds:schemaRefs>
</ds:datastoreItem>
</file>

<file path=customXml/itemProps2.xml><?xml version="1.0" encoding="utf-8"?>
<ds:datastoreItem xmlns:ds="http://schemas.openxmlformats.org/officeDocument/2006/customXml" ds:itemID="{622C7E52-A179-434F-B9EC-056C46BFF986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vayla_ilmeella_fi</Template>
  <TotalTime>867</TotalTime>
  <Words>752</Words>
  <Application>Microsoft Macintosh PowerPoint</Application>
  <PresentationFormat>Widescreen</PresentationFormat>
  <Paragraphs>159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Exo 2</vt:lpstr>
      <vt:lpstr>Felbridge Pro</vt:lpstr>
      <vt:lpstr>Tahoma</vt:lpstr>
      <vt:lpstr>vayla</vt:lpstr>
      <vt:lpstr>Harjan esittely</vt:lpstr>
      <vt:lpstr>PowerPoint Presentation</vt:lpstr>
      <vt:lpstr>Harjan tavoite</vt:lpstr>
      <vt:lpstr>Harja-maailma</vt:lpstr>
      <vt:lpstr>Linkittyvät järjestelmät</vt:lpstr>
      <vt:lpstr>Aloitussivu</vt:lpstr>
      <vt:lpstr>Aloitussivu</vt:lpstr>
      <vt:lpstr>Suunnittelu</vt:lpstr>
      <vt:lpstr>Toteumat</vt:lpstr>
      <vt:lpstr>Toteumat</vt:lpstr>
      <vt:lpstr>Laadunseuranta</vt:lpstr>
      <vt:lpstr>Välitavoitteet</vt:lpstr>
      <vt:lpstr>Turvallisuus</vt:lpstr>
      <vt:lpstr>Laskutusyhteenveto</vt:lpstr>
      <vt:lpstr>Raportit</vt:lpstr>
      <vt:lpstr>Kartta</vt:lpstr>
      <vt:lpstr>Asiakaspalautteet / ilmoitukset</vt:lpstr>
      <vt:lpstr>Käyttövaltuuksien hallinta</vt:lpstr>
      <vt:lpstr>Väylän käyttövaltuuksien hallinta </vt:lpstr>
      <vt:lpstr>Valtuushallintapalvelu Extranetissa </vt:lpstr>
      <vt:lpstr>Käyttöoikeuksien ja henkilötietojen peruste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Harjan esittely</dc:title>
  <dc:creator>Pekka Rajala</dc:creator>
  <cp:keywords>Esitys</cp:keywords>
  <cp:lastModifiedBy>Riitta Annala</cp:lastModifiedBy>
  <cp:revision>153</cp:revision>
  <dcterms:created xsi:type="dcterms:W3CDTF">2019-07-03T10:57:04Z</dcterms:created>
  <dcterms:modified xsi:type="dcterms:W3CDTF">2020-01-27T14:18:37Z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vKameleonVerID">
    <vt:lpwstr>473.983.02.010</vt:lpwstr>
  </property>
  <property fmtid="{D5CDD505-2E9C-101B-9397-08002B2CF9AE}" pid="3" name="dvSaved">
    <vt:lpwstr>1</vt:lpwstr>
  </property>
  <property fmtid="{D5CDD505-2E9C-101B-9397-08002B2CF9AE}" pid="4" name="dvLanguage">
    <vt:lpwstr>1035</vt:lpwstr>
  </property>
  <property fmtid="{D5CDD505-2E9C-101B-9397-08002B2CF9AE}" pid="5" name="dvTemplate">
    <vt:lpwstr>vayla_ilmeella_fi.potx</vt:lpwstr>
  </property>
  <property fmtid="{D5CDD505-2E9C-101B-9397-08002B2CF9AE}" pid="6" name="dvDefinition">
    <vt:lpwstr>702 (dd_default.xml)</vt:lpwstr>
  </property>
  <property fmtid="{D5CDD505-2E9C-101B-9397-08002B2CF9AE}" pid="7" name="dvDefinitionID">
    <vt:lpwstr>702</vt:lpwstr>
  </property>
  <property fmtid="{D5CDD505-2E9C-101B-9397-08002B2CF9AE}" pid="8" name="dvContentFile">
    <vt:lpwstr>dd_default.xml</vt:lpwstr>
  </property>
  <property fmtid="{D5CDD505-2E9C-101B-9397-08002B2CF9AE}" pid="9" name="dvGlobalVerID">
    <vt:lpwstr>473.85.02.207</vt:lpwstr>
  </property>
  <property fmtid="{D5CDD505-2E9C-101B-9397-08002B2CF9AE}" pid="10" name="dvDefinitionVersion">
    <vt:lpwstr>02.002 / 20.12.2018</vt:lpwstr>
  </property>
  <property fmtid="{D5CDD505-2E9C-101B-9397-08002B2CF9AE}" pid="11" name="filename">
    <vt:lpwstr>false</vt:lpwstr>
  </property>
  <property fmtid="{D5CDD505-2E9C-101B-9397-08002B2CF9AE}" pid="12" name="filenameandpath">
    <vt:lpwstr>false</vt:lpwstr>
  </property>
  <property fmtid="{D5CDD505-2E9C-101B-9397-08002B2CF9AE}" pid="13" name="dvPagenumberExist">
    <vt:lpwstr>1</vt:lpwstr>
  </property>
  <property fmtid="{D5CDD505-2E9C-101B-9397-08002B2CF9AE}" pid="14" name="dvAuthorExist">
    <vt:lpwstr>1</vt:lpwstr>
  </property>
  <property fmtid="{D5CDD505-2E9C-101B-9397-08002B2CF9AE}" pid="15" name="dvDateExist">
    <vt:lpwstr>-1</vt:lpwstr>
  </property>
  <property fmtid="{D5CDD505-2E9C-101B-9397-08002B2CF9AE}" pid="16" name="dvCategory">
    <vt:lpwstr>2</vt:lpwstr>
  </property>
  <property fmtid="{D5CDD505-2E9C-101B-9397-08002B2CF9AE}" pid="17" name="dvCategory_2">
    <vt:lpwstr>0</vt:lpwstr>
  </property>
  <property fmtid="{D5CDD505-2E9C-101B-9397-08002B2CF9AE}" pid="18" name="dvSavepath">
    <vt:lpwstr/>
  </property>
  <property fmtid="{D5CDD505-2E9C-101B-9397-08002B2CF9AE}" pid="19" name="dvUsed">
    <vt:lpwstr>1</vt:lpwstr>
  </property>
  <property fmtid="{D5CDD505-2E9C-101B-9397-08002B2CF9AE}" pid="20" name="dvCompany">
    <vt:lpwstr>VAYL</vt:lpwstr>
  </property>
  <property fmtid="{D5CDD505-2E9C-101B-9397-08002B2CF9AE}" pid="21" name="dvSite">
    <vt:lpwstr/>
  </property>
  <property fmtid="{D5CDD505-2E9C-101B-9397-08002B2CF9AE}" pid="22" name="dvNumbering">
    <vt:lpwstr>0</vt:lpwstr>
  </property>
  <property fmtid="{D5CDD505-2E9C-101B-9397-08002B2CF9AE}" pid="23" name="dvDUname">
    <vt:lpwstr>Pekka Rajala</vt:lpwstr>
  </property>
  <property fmtid="{D5CDD505-2E9C-101B-9397-08002B2CF9AE}" pid="24" name="dvDUFname">
    <vt:lpwstr>Pekka</vt:lpwstr>
  </property>
  <property fmtid="{D5CDD505-2E9C-101B-9397-08002B2CF9AE}" pid="25" name="dvDULname">
    <vt:lpwstr>Rajala</vt:lpwstr>
  </property>
  <property fmtid="{D5CDD505-2E9C-101B-9397-08002B2CF9AE}" pid="26" name="dvDUBusinessarea">
    <vt:lpwstr/>
  </property>
  <property fmtid="{D5CDD505-2E9C-101B-9397-08002B2CF9AE}" pid="27" name="dvDUdepartment">
    <vt:lpwstr/>
  </property>
  <property fmtid="{D5CDD505-2E9C-101B-9397-08002B2CF9AE}" pid="28" name="dvLogoExist">
    <vt:lpwstr>0</vt:lpwstr>
  </property>
  <property fmtid="{D5CDD505-2E9C-101B-9397-08002B2CF9AE}" pid="29" name="dvCurrentlogo">
    <vt:lpwstr>vayla_fi.jpg</vt:lpwstr>
  </property>
  <property fmtid="{D5CDD505-2E9C-101B-9397-08002B2CF9AE}" pid="30" name="dvEULogoExist">
    <vt:lpwstr>0</vt:lpwstr>
  </property>
  <property fmtid="{D5CDD505-2E9C-101B-9397-08002B2CF9AE}" pid="31" name="dvCurrentEUListLogo">
    <vt:lpwstr/>
  </property>
  <property fmtid="{D5CDD505-2E9C-101B-9397-08002B2CF9AE}" pid="32" name="dvCurrentEUlogo">
    <vt:lpwstr/>
  </property>
  <property fmtid="{D5CDD505-2E9C-101B-9397-08002B2CF9AE}" pid="33" name="tyyppi">
    <vt:lpwstr>Esitys</vt:lpwstr>
  </property>
  <property fmtid="{D5CDD505-2E9C-101B-9397-08002B2CF9AE}" pid="34" name="ddecree">
    <vt:lpwstr/>
  </property>
  <property fmtid="{D5CDD505-2E9C-101B-9397-08002B2CF9AE}" pid="35" name="dlevelofprotection">
    <vt:lpwstr/>
  </property>
  <property fmtid="{D5CDD505-2E9C-101B-9397-08002B2CF9AE}" pid="36" name="dsecrecy">
    <vt:lpwstr/>
  </property>
  <property fmtid="{D5CDD505-2E9C-101B-9397-08002B2CF9AE}" pid="37" name="dconfidentiality">
    <vt:lpwstr/>
  </property>
  <property fmtid="{D5CDD505-2E9C-101B-9397-08002B2CF9AE}" pid="38" name="title">
    <vt:lpwstr>Harjan esittely</vt:lpwstr>
  </property>
  <property fmtid="{D5CDD505-2E9C-101B-9397-08002B2CF9AE}" pid="39" name="author">
    <vt:lpwstr>Pekka Rajala</vt:lpwstr>
  </property>
  <property fmtid="{D5CDD505-2E9C-101B-9397-08002B2CF9AE}" pid="40" name="paivays">
    <vt:filetime>2019-07-02T21:00:00Z</vt:filetime>
  </property>
</Properties>
</file>